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5"/>
  </p:notesMasterIdLst>
  <p:handoutMasterIdLst>
    <p:handoutMasterId r:id="rId36"/>
  </p:handoutMasterIdLst>
  <p:sldIdLst>
    <p:sldId id="258" r:id="rId2"/>
    <p:sldId id="385" r:id="rId3"/>
    <p:sldId id="499" r:id="rId4"/>
    <p:sldId id="506" r:id="rId5"/>
    <p:sldId id="480" r:id="rId6"/>
    <p:sldId id="487" r:id="rId7"/>
    <p:sldId id="488" r:id="rId8"/>
    <p:sldId id="456" r:id="rId9"/>
    <p:sldId id="457" r:id="rId10"/>
    <p:sldId id="458" r:id="rId11"/>
    <p:sldId id="459" r:id="rId12"/>
    <p:sldId id="460" r:id="rId13"/>
    <p:sldId id="489" r:id="rId14"/>
    <p:sldId id="462" r:id="rId15"/>
    <p:sldId id="463" r:id="rId16"/>
    <p:sldId id="490" r:id="rId17"/>
    <p:sldId id="492" r:id="rId18"/>
    <p:sldId id="507" r:id="rId19"/>
    <p:sldId id="497" r:id="rId20"/>
    <p:sldId id="498" r:id="rId21"/>
    <p:sldId id="464" r:id="rId22"/>
    <p:sldId id="465" r:id="rId23"/>
    <p:sldId id="509" r:id="rId24"/>
    <p:sldId id="510" r:id="rId25"/>
    <p:sldId id="511" r:id="rId26"/>
    <p:sldId id="512" r:id="rId27"/>
    <p:sldId id="491" r:id="rId28"/>
    <p:sldId id="467" r:id="rId29"/>
    <p:sldId id="495" r:id="rId30"/>
    <p:sldId id="513" r:id="rId31"/>
    <p:sldId id="500" r:id="rId32"/>
    <p:sldId id="501" r:id="rId33"/>
    <p:sldId id="502" r:id="rId34"/>
  </p:sldIdLst>
  <p:sldSz cx="9144000" cy="6858000" type="screen4x3"/>
  <p:notesSz cx="6858000" cy="91440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00"/>
    <a:srgbClr val="EAFDCF"/>
    <a:srgbClr val="CCECFF"/>
    <a:srgbClr val="99CCFF"/>
    <a:srgbClr val="C2E0C2"/>
    <a:srgbClr val="66CCFF"/>
    <a:srgbClr val="FFFF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460" autoAdjust="0"/>
    <p:restoredTop sz="94629" autoAdjust="0"/>
  </p:normalViewPr>
  <p:slideViewPr>
    <p:cSldViewPr>
      <p:cViewPr>
        <p:scale>
          <a:sx n="120" d="100"/>
          <a:sy n="120" d="100"/>
        </p:scale>
        <p:origin x="-633" y="-11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36"/>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e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vl1pPr>
          </a:lstStyle>
          <a:p>
            <a:pPr>
              <a:defRPr/>
            </a:pPr>
            <a:fld id="{FAD2802E-C315-4609-B5F5-3AE722F48075}" type="slidenum">
              <a:rPr lang="en-US"/>
              <a:pPr>
                <a:defRPr/>
              </a:pPr>
              <a:t>‹#›</a:t>
            </a:fld>
            <a:endParaRPr lang="en-US"/>
          </a:p>
        </p:txBody>
      </p:sp>
    </p:spTree>
    <p:extLst>
      <p:ext uri="{BB962C8B-B14F-4D97-AF65-F5344CB8AC3E}">
        <p14:creationId xmlns:p14="http://schemas.microsoft.com/office/powerpoint/2010/main" val="51386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399426D-20A7-477C-A872-C344D869AC40}" type="datetimeFigureOut">
              <a:rPr lang="en-US"/>
              <a:pPr>
                <a:defRPr/>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B6698F-19EC-445F-938C-011B50414F37}" type="slidenum">
              <a:rPr lang="en-US"/>
              <a:pPr>
                <a:defRPr/>
              </a:pPr>
              <a:t>‹#›</a:t>
            </a:fld>
            <a:endParaRPr lang="en-US"/>
          </a:p>
        </p:txBody>
      </p:sp>
    </p:spTree>
    <p:extLst>
      <p:ext uri="{BB962C8B-B14F-4D97-AF65-F5344CB8AC3E}">
        <p14:creationId xmlns:p14="http://schemas.microsoft.com/office/powerpoint/2010/main" val="404234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a:lstStyle/>
          <a:p>
            <a:fld id="{45BE4FD0-CFED-46D3-A275-7FB710220410}" type="slidenum">
              <a:rPr lang="en-US" smtClean="0"/>
              <a:pPr/>
              <a:t>0</a:t>
            </a:fld>
            <a:endParaRPr lang="en-US" dirty="0"/>
          </a:p>
        </p:txBody>
      </p:sp>
    </p:spTree>
    <p:extLst>
      <p:ext uri="{BB962C8B-B14F-4D97-AF65-F5344CB8AC3E}">
        <p14:creationId xmlns:p14="http://schemas.microsoft.com/office/powerpoint/2010/main" val="293624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0EE1DF7-FD95-4D0E-99D0-8D595AC9600E}" type="slidenum">
              <a:rPr lang="en-US" sz="1200" smtClean="0"/>
              <a:pPr eaLnBrk="1" hangingPunct="1"/>
              <a:t>1</a:t>
            </a:fld>
            <a:endParaRPr lang="en-US" sz="1200" dirty="0"/>
          </a:p>
        </p:txBody>
      </p:sp>
    </p:spTree>
    <p:extLst>
      <p:ext uri="{BB962C8B-B14F-4D97-AF65-F5344CB8AC3E}">
        <p14:creationId xmlns:p14="http://schemas.microsoft.com/office/powerpoint/2010/main" val="230055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Notes accompanying NREL PV efficiency-chart.png</a:t>
            </a:r>
          </a:p>
          <a:p>
            <a:r>
              <a:rPr lang="en-US" sz="1200" kern="1200" dirty="0">
                <a:solidFill>
                  <a:schemeClr val="tx1"/>
                </a:solidFill>
                <a:effectLst/>
                <a:latin typeface="+mn-lt"/>
                <a:ea typeface="+mn-ea"/>
                <a:cs typeface="+mn-cs"/>
              </a:rPr>
              <a:t>https://www.nrel.gov/pv/assets/pdfs/cell_efficiency_explanatory_notes.pdf  (accessed 9 Feb 2018)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National Renewable Energy Laboratory (NREL) maintains a plot of compiled values of highest confirmed conversion efficiencies for research cells, from 1976 to the present, for a range of photovoltaic technologies.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Devices included in this plot of the current state of the art have efficiencies that are confirmed by independent, recognized test labs (e.g., NREL, AIST, Fraunhofer) and are reported on a standardized basis. The measurements for new entries must be with respect to Standard Test  or Reporting Conditions (STC) as defined by the global reference spectrum for flat-plate devices and the direct reference spectrum for concentrator devices as listed in standards IEC 60904-3 edition 2 or ASTM G173. The reference temperature is 25°C and the area is the cell total area or the area defined by an aperture.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Cell efficiency results are provided within different families of semiconductors: (1) multijunction cells, (2) single-junction gallium arsenide cells, (3) crystalline silicon cells, (4) thin- film technologies, and (5) emerging photovoltaics. Some 26 different subcategories are indicated by distinctive colored symbols.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most recent world record for each technology is highlighted along the right edge in a flag that contains the efficiency and the symbol of the technology. The company or group that fabricated the device for each most-recent record is bolded on the plot.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information plotted by NREL is provided in good faith, but NREL cannot accept direct responsibility for any errors or omissions. The plot is not copyrighted and may be used in presentations and publications, with a notation included that states: “This plot is courtesy of the National Renewable Energy Laboratory, Golden, CO.”</a:t>
            </a:r>
          </a:p>
          <a:p>
            <a:endParaRPr lang="en-US" dirty="0"/>
          </a:p>
        </p:txBody>
      </p:sp>
      <p:sp>
        <p:nvSpPr>
          <p:cNvPr id="4" name="Slide Number Placeholder 3"/>
          <p:cNvSpPr>
            <a:spLocks noGrp="1"/>
          </p:cNvSpPr>
          <p:nvPr>
            <p:ph type="sldNum" sz="quarter" idx="10"/>
          </p:nvPr>
        </p:nvSpPr>
        <p:spPr/>
        <p:txBody>
          <a:bodyPr/>
          <a:lstStyle/>
          <a:p>
            <a:pPr>
              <a:defRPr/>
            </a:pPr>
            <a:fld id="{5BB6698F-19EC-445F-938C-011B50414F37}" type="slidenum">
              <a:rPr lang="en-US" smtClean="0"/>
              <a:pPr>
                <a:defRPr/>
              </a:pPr>
              <a:t>3</a:t>
            </a:fld>
            <a:endParaRPr lang="en-US"/>
          </a:p>
        </p:txBody>
      </p:sp>
    </p:spTree>
    <p:extLst>
      <p:ext uri="{BB962C8B-B14F-4D97-AF65-F5344CB8AC3E}">
        <p14:creationId xmlns:p14="http://schemas.microsoft.com/office/powerpoint/2010/main" val="32637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8</a:t>
            </a:fld>
            <a:endParaRPr lang="en-US"/>
          </a:p>
        </p:txBody>
      </p:sp>
    </p:spTree>
    <p:extLst>
      <p:ext uri="{BB962C8B-B14F-4D97-AF65-F5344CB8AC3E}">
        <p14:creationId xmlns:p14="http://schemas.microsoft.com/office/powerpoint/2010/main" val="95464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6698F-19EC-445F-938C-011B50414F37}" type="slidenum">
              <a:rPr lang="en-US" smtClean="0"/>
              <a:pPr>
                <a:defRPr/>
              </a:pPr>
              <a:t>9</a:t>
            </a:fld>
            <a:endParaRPr lang="en-US"/>
          </a:p>
        </p:txBody>
      </p:sp>
    </p:spTree>
    <p:extLst>
      <p:ext uri="{BB962C8B-B14F-4D97-AF65-F5344CB8AC3E}">
        <p14:creationId xmlns:p14="http://schemas.microsoft.com/office/powerpoint/2010/main" val="12461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6698F-19EC-445F-938C-011B50414F37}" type="slidenum">
              <a:rPr lang="en-US" smtClean="0"/>
              <a:pPr>
                <a:defRPr/>
              </a:pPr>
              <a:t>16</a:t>
            </a:fld>
            <a:endParaRPr lang="en-US"/>
          </a:p>
        </p:txBody>
      </p:sp>
    </p:spTree>
    <p:extLst>
      <p:ext uri="{BB962C8B-B14F-4D97-AF65-F5344CB8AC3E}">
        <p14:creationId xmlns:p14="http://schemas.microsoft.com/office/powerpoint/2010/main" val="24200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4"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20193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59055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6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906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6"/>
          <p:cNvSpPr>
            <a:spLocks noGrp="1" noChangeArrowheads="1"/>
          </p:cNvSpPr>
          <p:nvPr>
            <p:ph type="title"/>
          </p:nvPr>
        </p:nvSpPr>
        <p:spPr bwMode="auto">
          <a:xfrm>
            <a:off x="457200" y="76200"/>
            <a:ext cx="8001000" cy="876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2"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8"/>
          <p:cNvSpPr>
            <a:spLocks noChangeShapeType="1"/>
          </p:cNvSpPr>
          <p:nvPr userDrawn="1"/>
        </p:nvSpPr>
        <p:spPr bwMode="auto">
          <a:xfrm>
            <a:off x="0" y="9906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0" fontAlgn="base" hangingPunct="0">
        <a:lnSpc>
          <a:spcPct val="90000"/>
        </a:lnSpc>
        <a:spcBef>
          <a:spcPct val="0"/>
        </a:spcBef>
        <a:spcAft>
          <a:spcPct val="0"/>
        </a:spcAft>
        <a:defRPr sz="28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12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2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4.wmf"/><Relationship Id="rId4" Type="http://schemas.openxmlformats.org/officeDocument/2006/relationships/image" Target="../media/image17.png"/><Relationship Id="rId9" Type="http://schemas.openxmlformats.org/officeDocument/2006/relationships/oleObject" Target="../embeddings/oleObject5.bin"/><Relationship Id="rId14"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wmf"/><Relationship Id="rId10" Type="http://schemas.openxmlformats.org/officeDocument/2006/relationships/image" Target="../media/image21.png"/><Relationship Id="rId4" Type="http://schemas.openxmlformats.org/officeDocument/2006/relationships/oleObject" Target="../embeddings/oleObject8.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6.wmf"/><Relationship Id="rId3" Type="http://schemas.openxmlformats.org/officeDocument/2006/relationships/image" Target="../media/image27.png"/><Relationship Id="rId7" Type="http://schemas.openxmlformats.org/officeDocument/2006/relationships/image" Target="../media/image23.wmf"/><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png"/><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5.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32.wmf"/><Relationship Id="rId4" Type="http://schemas.openxmlformats.org/officeDocument/2006/relationships/oleObject" Target="../embeddings/oleObject17.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jp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3.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wmf"/><Relationship Id="rId5" Type="http://schemas.openxmlformats.org/officeDocument/2006/relationships/oleObject" Target="../embeddings/oleObject21.bin"/><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24.bin"/><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3" Type="http://schemas.openxmlformats.org/officeDocument/2006/relationships/image" Target="../media/image54.png"/><Relationship Id="rId7" Type="http://schemas.openxmlformats.org/officeDocument/2006/relationships/image" Target="../media/image50.wmf"/><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11" Type="http://schemas.openxmlformats.org/officeDocument/2006/relationships/oleObject" Target="../embeddings/oleObject28.bin"/><Relationship Id="rId5" Type="http://schemas.openxmlformats.org/officeDocument/2006/relationships/image" Target="../media/image49.wmf"/><Relationship Id="rId10" Type="http://schemas.openxmlformats.org/officeDocument/2006/relationships/image" Target="../media/image55.png"/><Relationship Id="rId4" Type="http://schemas.openxmlformats.org/officeDocument/2006/relationships/oleObject" Target="../embeddings/oleObject25.bin"/><Relationship Id="rId9" Type="http://schemas.openxmlformats.org/officeDocument/2006/relationships/image" Target="../media/image51.wmf"/><Relationship Id="rId14" Type="http://schemas.openxmlformats.org/officeDocument/2006/relationships/image" Target="../media/image53.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5.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58.wmf"/><Relationship Id="rId5" Type="http://schemas.openxmlformats.org/officeDocument/2006/relationships/image" Target="../media/image60.jpg"/><Relationship Id="rId10" Type="http://schemas.openxmlformats.org/officeDocument/2006/relationships/oleObject" Target="../embeddings/oleObject32.bin"/><Relationship Id="rId4" Type="http://schemas.openxmlformats.org/officeDocument/2006/relationships/image" Target="../media/image59.jpg"/><Relationship Id="rId9"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jp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1.emf"/><Relationship Id="rId5" Type="http://schemas.openxmlformats.org/officeDocument/2006/relationships/oleObject" Target="../embeddings/oleObject33.bin"/><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5.wmf"/></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srdb.nrel.gov/tm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jp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emf"/><Relationship Id="rId5" Type="http://schemas.openxmlformats.org/officeDocument/2006/relationships/oleObject" Target="../embeddings/oleObject35.bin"/><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rel.gov/pv/assets/images/efficiency-chart.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se.fraunhofer.de/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 333 </a:t>
            </a:r>
            <a:br>
              <a:rPr lang="en-US" altLang="en-US" dirty="0"/>
            </a:br>
            <a:r>
              <a:rPr lang="en-US" altLang="en-US" dirty="0"/>
              <a:t>Green Energy Systems</a:t>
            </a:r>
          </a:p>
        </p:txBody>
      </p:sp>
      <p:sp>
        <p:nvSpPr>
          <p:cNvPr id="2" name="Rectangle 1"/>
          <p:cNvSpPr/>
          <p:nvPr/>
        </p:nvSpPr>
        <p:spPr>
          <a:xfrm>
            <a:off x="304800" y="1752600"/>
            <a:ext cx="8686800" cy="584775"/>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10: Photovoltaic Arrays</a:t>
            </a:r>
          </a:p>
        </p:txBody>
      </p:sp>
      <p:sp>
        <p:nvSpPr>
          <p:cNvPr id="5" name="Subtitle 2"/>
          <p:cNvSpPr>
            <a:spLocks noGrp="1"/>
          </p:cNvSpPr>
          <p:nvPr>
            <p:ph type="subTitle" sz="quarter" idx="1"/>
          </p:nvPr>
        </p:nvSpPr>
        <p:spPr>
          <a:xfrm>
            <a:off x="228600" y="3200400"/>
            <a:ext cx="8534400" cy="1752600"/>
          </a:xfrm>
        </p:spPr>
        <p:txBody>
          <a:bodyPr/>
          <a:lstStyle/>
          <a:p>
            <a:r>
              <a:rPr lang="en-US" dirty="0"/>
              <a:t>Dr. Karl Reinhard</a:t>
            </a:r>
          </a:p>
          <a:p>
            <a:r>
              <a:rPr lang="en-US" dirty="0"/>
              <a:t>Dept. of Electrical and Computer Engineering</a:t>
            </a:r>
          </a:p>
          <a:p>
            <a:r>
              <a:rPr lang="en-US" dirty="0"/>
              <a:t>University of Illinois at Urbana-Champaign</a:t>
            </a:r>
          </a:p>
          <a:p>
            <a:r>
              <a:rPr lang="en-US" dirty="0"/>
              <a:t>reinhrd2@illinois.edu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w/ “Simple Cell” Model</a:t>
            </a:r>
          </a:p>
        </p:txBody>
      </p:sp>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3457835" cy="461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524808920"/>
              </p:ext>
            </p:extLst>
          </p:nvPr>
        </p:nvGraphicFramePr>
        <p:xfrm>
          <a:off x="720991" y="2173757"/>
          <a:ext cx="3708400" cy="514350"/>
        </p:xfrm>
        <a:graphic>
          <a:graphicData uri="http://schemas.openxmlformats.org/presentationml/2006/ole">
            <mc:AlternateContent xmlns:mc="http://schemas.openxmlformats.org/markup-compatibility/2006">
              <mc:Choice xmlns:v="urn:schemas-microsoft-com:vml" Requires="v">
                <p:oleObj spid="_x0000_s108452" name="Equation" r:id="rId5" imgW="1650960" imgH="228600" progId="Equation.DSMT4">
                  <p:embed/>
                </p:oleObj>
              </mc:Choice>
              <mc:Fallback>
                <p:oleObj name="Equation" r:id="rId5" imgW="1650960" imgH="228600" progId="Equation.DSMT4">
                  <p:embed/>
                  <p:pic>
                    <p:nvPicPr>
                      <p:cNvPr id="0" name=""/>
                      <p:cNvPicPr>
                        <a:picLocks noChangeAspect="1" noChangeArrowheads="1"/>
                      </p:cNvPicPr>
                      <p:nvPr/>
                    </p:nvPicPr>
                    <p:blipFill>
                      <a:blip r:embed="rId6"/>
                      <a:srcRect/>
                      <a:stretch>
                        <a:fillRect/>
                      </a:stretch>
                    </p:blipFill>
                    <p:spPr bwMode="auto">
                      <a:xfrm>
                        <a:off x="720991" y="2173757"/>
                        <a:ext cx="3708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3230534"/>
              </p:ext>
            </p:extLst>
          </p:nvPr>
        </p:nvGraphicFramePr>
        <p:xfrm>
          <a:off x="720991" y="2753976"/>
          <a:ext cx="998537" cy="514350"/>
        </p:xfrm>
        <a:graphic>
          <a:graphicData uri="http://schemas.openxmlformats.org/presentationml/2006/ole">
            <mc:AlternateContent xmlns:mc="http://schemas.openxmlformats.org/markup-compatibility/2006">
              <mc:Choice xmlns:v="urn:schemas-microsoft-com:vml" Requires="v">
                <p:oleObj spid="_x0000_s108453" name="Equation" r:id="rId7" imgW="444240" imgH="228600" progId="Equation.DSMT4">
                  <p:embed/>
                </p:oleObj>
              </mc:Choice>
              <mc:Fallback>
                <p:oleObj name="Equation" r:id="rId7" imgW="444240" imgH="228600" progId="Equation.DSMT4">
                  <p:embed/>
                  <p:pic>
                    <p:nvPicPr>
                      <p:cNvPr id="0" name=""/>
                      <p:cNvPicPr>
                        <a:picLocks noChangeAspect="1" noChangeArrowheads="1"/>
                      </p:cNvPicPr>
                      <p:nvPr/>
                    </p:nvPicPr>
                    <p:blipFill>
                      <a:blip r:embed="rId8"/>
                      <a:srcRect/>
                      <a:stretch>
                        <a:fillRect/>
                      </a:stretch>
                    </p:blipFill>
                    <p:spPr bwMode="auto">
                      <a:xfrm>
                        <a:off x="720991" y="2753976"/>
                        <a:ext cx="9985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453142" y="1355262"/>
            <a:ext cx="4429836" cy="523220"/>
          </a:xfrm>
          <a:prstGeom prst="rect">
            <a:avLst/>
          </a:prstGeom>
        </p:spPr>
        <p:txBody>
          <a:bodyPr wrap="square">
            <a:spAutoFit/>
          </a:bodyPr>
          <a:lstStyle/>
          <a:p>
            <a:r>
              <a:rPr lang="en-US" dirty="0"/>
              <a:t>Using the </a:t>
            </a:r>
            <a:r>
              <a:rPr lang="en-US" b="1" i="1" dirty="0"/>
              <a:t>simplest </a:t>
            </a:r>
            <a:r>
              <a:rPr lang="en-US" dirty="0"/>
              <a:t>cell </a:t>
            </a:r>
            <a:r>
              <a:rPr lang="en-US" b="1" i="1" dirty="0"/>
              <a:t>model</a:t>
            </a:r>
            <a:endParaRPr lang="en-US" dirty="0"/>
          </a:p>
        </p:txBody>
      </p:sp>
      <p:sp>
        <p:nvSpPr>
          <p:cNvPr id="7" name="Rectangle 6"/>
          <p:cNvSpPr/>
          <p:nvPr/>
        </p:nvSpPr>
        <p:spPr>
          <a:xfrm>
            <a:off x="645368" y="3302797"/>
            <a:ext cx="3623108" cy="523220"/>
          </a:xfrm>
          <a:prstGeom prst="rect">
            <a:avLst/>
          </a:prstGeom>
        </p:spPr>
        <p:txBody>
          <a:bodyPr wrap="none">
            <a:spAutoFit/>
          </a:bodyPr>
          <a:lstStyle/>
          <a:p>
            <a:r>
              <a:rPr lang="en-US" dirty="0"/>
              <a:t>For one cell (in the sun)</a:t>
            </a:r>
          </a:p>
        </p:txBody>
      </p:sp>
      <p:graphicFrame>
        <p:nvGraphicFramePr>
          <p:cNvPr id="8" name="Object 7"/>
          <p:cNvGraphicFramePr>
            <a:graphicFrameLocks noChangeAspect="1"/>
          </p:cNvGraphicFramePr>
          <p:nvPr>
            <p:extLst>
              <p:ext uri="{D42A27DB-BD31-4B8C-83A1-F6EECF244321}">
                <p14:modId xmlns:p14="http://schemas.microsoft.com/office/powerpoint/2010/main" val="443093648"/>
              </p:ext>
            </p:extLst>
          </p:nvPr>
        </p:nvGraphicFramePr>
        <p:xfrm>
          <a:off x="870318" y="4024245"/>
          <a:ext cx="2967038" cy="542925"/>
        </p:xfrm>
        <a:graphic>
          <a:graphicData uri="http://schemas.openxmlformats.org/presentationml/2006/ole">
            <mc:AlternateContent xmlns:mc="http://schemas.openxmlformats.org/markup-compatibility/2006">
              <mc:Choice xmlns:v="urn:schemas-microsoft-com:vml" Requires="v">
                <p:oleObj spid="_x0000_s108454" name="Equation" r:id="rId9" imgW="1320480" imgH="241200" progId="Equation.DSMT4">
                  <p:embed/>
                </p:oleObj>
              </mc:Choice>
              <mc:Fallback>
                <p:oleObj name="Equation" r:id="rId9" imgW="1320480" imgH="241200" progId="Equation.DSMT4">
                  <p:embed/>
                  <p:pic>
                    <p:nvPicPr>
                      <p:cNvPr id="0" name=""/>
                      <p:cNvPicPr>
                        <a:picLocks noChangeAspect="1" noChangeArrowheads="1"/>
                      </p:cNvPicPr>
                      <p:nvPr/>
                    </p:nvPicPr>
                    <p:blipFill>
                      <a:blip r:embed="rId10"/>
                      <a:srcRect/>
                      <a:stretch>
                        <a:fillRect/>
                      </a:stretch>
                    </p:blipFill>
                    <p:spPr bwMode="auto">
                      <a:xfrm>
                        <a:off x="870318" y="4024245"/>
                        <a:ext cx="29670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9009777"/>
              </p:ext>
            </p:extLst>
          </p:nvPr>
        </p:nvGraphicFramePr>
        <p:xfrm>
          <a:off x="907389" y="4631902"/>
          <a:ext cx="2624138" cy="971550"/>
        </p:xfrm>
        <a:graphic>
          <a:graphicData uri="http://schemas.openxmlformats.org/presentationml/2006/ole">
            <mc:AlternateContent xmlns:mc="http://schemas.openxmlformats.org/markup-compatibility/2006">
              <mc:Choice xmlns:v="urn:schemas-microsoft-com:vml" Requires="v">
                <p:oleObj spid="_x0000_s108455" name="Equation" r:id="rId11" imgW="1168200" imgH="431640" progId="Equation.DSMT4">
                  <p:embed/>
                </p:oleObj>
              </mc:Choice>
              <mc:Fallback>
                <p:oleObj name="Equation" r:id="rId11" imgW="1168200" imgH="431640" progId="Equation.DSMT4">
                  <p:embed/>
                  <p:pic>
                    <p:nvPicPr>
                      <p:cNvPr id="0" name=""/>
                      <p:cNvPicPr>
                        <a:picLocks noChangeAspect="1" noChangeArrowheads="1"/>
                      </p:cNvPicPr>
                      <p:nvPr/>
                    </p:nvPicPr>
                    <p:blipFill>
                      <a:blip r:embed="rId12"/>
                      <a:srcRect/>
                      <a:stretch>
                        <a:fillRect/>
                      </a:stretch>
                    </p:blipFill>
                    <p:spPr bwMode="auto">
                      <a:xfrm>
                        <a:off x="907389" y="4631902"/>
                        <a:ext cx="2624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84348150"/>
              </p:ext>
            </p:extLst>
          </p:nvPr>
        </p:nvGraphicFramePr>
        <p:xfrm>
          <a:off x="942447" y="5467350"/>
          <a:ext cx="3451225" cy="1085850"/>
        </p:xfrm>
        <a:graphic>
          <a:graphicData uri="http://schemas.openxmlformats.org/presentationml/2006/ole">
            <mc:AlternateContent xmlns:mc="http://schemas.openxmlformats.org/markup-compatibility/2006">
              <mc:Choice xmlns:v="urn:schemas-microsoft-com:vml" Requires="v">
                <p:oleObj spid="_x0000_s108456" name="Equation" r:id="rId13" imgW="1536480" imgH="482400" progId="Equation.DSMT4">
                  <p:embed/>
                </p:oleObj>
              </mc:Choice>
              <mc:Fallback>
                <p:oleObj name="Equation" r:id="rId13" imgW="1536480" imgH="482400" progId="Equation.DSMT4">
                  <p:embed/>
                  <p:pic>
                    <p:nvPicPr>
                      <p:cNvPr id="0" name=""/>
                      <p:cNvPicPr>
                        <a:picLocks noChangeAspect="1" noChangeArrowheads="1"/>
                      </p:cNvPicPr>
                      <p:nvPr/>
                    </p:nvPicPr>
                    <p:blipFill>
                      <a:blip r:embed="rId14"/>
                      <a:srcRect/>
                      <a:stretch>
                        <a:fillRect/>
                      </a:stretch>
                    </p:blipFill>
                    <p:spPr bwMode="auto">
                      <a:xfrm>
                        <a:off x="942447" y="5467350"/>
                        <a:ext cx="34512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9</a:t>
            </a:fld>
            <a:endParaRPr lang="en-US" dirty="0"/>
          </a:p>
        </p:txBody>
      </p:sp>
    </p:spTree>
    <p:extLst>
      <p:ext uri="{BB962C8B-B14F-4D97-AF65-F5344CB8AC3E}">
        <p14:creationId xmlns:p14="http://schemas.microsoft.com/office/powerpoint/2010/main" val="421673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with “Simple Cell” Model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470469" cy="462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409558"/>
            <a:ext cx="3283271" cy="523220"/>
          </a:xfrm>
          <a:prstGeom prst="rect">
            <a:avLst/>
          </a:prstGeom>
        </p:spPr>
        <p:txBody>
          <a:bodyPr wrap="none">
            <a:spAutoFit/>
          </a:bodyPr>
          <a:lstStyle/>
          <a:p>
            <a:r>
              <a:rPr lang="en-US" dirty="0"/>
              <a:t>For the entire module</a:t>
            </a:r>
          </a:p>
        </p:txBody>
      </p:sp>
      <p:graphicFrame>
        <p:nvGraphicFramePr>
          <p:cNvPr id="6" name="Object 5"/>
          <p:cNvGraphicFramePr>
            <a:graphicFrameLocks noChangeAspect="1"/>
          </p:cNvGraphicFramePr>
          <p:nvPr>
            <p:extLst>
              <p:ext uri="{D42A27DB-BD31-4B8C-83A1-F6EECF244321}">
                <p14:modId xmlns:p14="http://schemas.microsoft.com/office/powerpoint/2010/main" val="1617095911"/>
              </p:ext>
            </p:extLst>
          </p:nvPr>
        </p:nvGraphicFramePr>
        <p:xfrm>
          <a:off x="446554" y="2178767"/>
          <a:ext cx="3679825" cy="1085850"/>
        </p:xfrm>
        <a:graphic>
          <a:graphicData uri="http://schemas.openxmlformats.org/presentationml/2006/ole">
            <mc:AlternateContent xmlns:mc="http://schemas.openxmlformats.org/markup-compatibility/2006">
              <mc:Choice xmlns:v="urn:schemas-microsoft-com:vml" Requires="v">
                <p:oleObj spid="_x0000_s109101" name="Equation" r:id="rId4" imgW="1638000" imgH="482400" progId="Equation.DSMT4">
                  <p:embed/>
                </p:oleObj>
              </mc:Choice>
              <mc:Fallback>
                <p:oleObj name="Equation" r:id="rId4" imgW="1638000" imgH="482400" progId="Equation.DSMT4">
                  <p:embed/>
                  <p:pic>
                    <p:nvPicPr>
                      <p:cNvPr id="0" name=""/>
                      <p:cNvPicPr>
                        <a:picLocks noChangeAspect="1" noChangeArrowheads="1"/>
                      </p:cNvPicPr>
                      <p:nvPr/>
                    </p:nvPicPr>
                    <p:blipFill>
                      <a:blip r:embed="rId5"/>
                      <a:srcRect/>
                      <a:stretch>
                        <a:fillRect/>
                      </a:stretch>
                    </p:blipFill>
                    <p:spPr bwMode="auto">
                      <a:xfrm>
                        <a:off x="446554" y="2178767"/>
                        <a:ext cx="36798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0097820"/>
              </p:ext>
            </p:extLst>
          </p:nvPr>
        </p:nvGraphicFramePr>
        <p:xfrm>
          <a:off x="533400" y="3648747"/>
          <a:ext cx="2995612" cy="542925"/>
        </p:xfrm>
        <a:graphic>
          <a:graphicData uri="http://schemas.openxmlformats.org/presentationml/2006/ole">
            <mc:AlternateContent xmlns:mc="http://schemas.openxmlformats.org/markup-compatibility/2006">
              <mc:Choice xmlns:v="urn:schemas-microsoft-com:vml" Requires="v">
                <p:oleObj spid="_x0000_s109102" name="Equation" r:id="rId6" imgW="1333440" imgH="241200" progId="Equation.DSMT4">
                  <p:embed/>
                </p:oleObj>
              </mc:Choice>
              <mc:Fallback>
                <p:oleObj name="Equation" r:id="rId6" imgW="1333440" imgH="241200" progId="Equation.DSMT4">
                  <p:embed/>
                  <p:pic>
                    <p:nvPicPr>
                      <p:cNvPr id="0" name=""/>
                      <p:cNvPicPr>
                        <a:picLocks noChangeAspect="1" noChangeArrowheads="1"/>
                      </p:cNvPicPr>
                      <p:nvPr/>
                    </p:nvPicPr>
                    <p:blipFill>
                      <a:blip r:embed="rId7"/>
                      <a:srcRect/>
                      <a:stretch>
                        <a:fillRect/>
                      </a:stretch>
                    </p:blipFill>
                    <p:spPr bwMode="auto">
                      <a:xfrm>
                        <a:off x="533400" y="3648747"/>
                        <a:ext cx="29956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68167834"/>
              </p:ext>
            </p:extLst>
          </p:nvPr>
        </p:nvGraphicFramePr>
        <p:xfrm>
          <a:off x="381467" y="3075679"/>
          <a:ext cx="1395413" cy="514350"/>
        </p:xfrm>
        <a:graphic>
          <a:graphicData uri="http://schemas.openxmlformats.org/presentationml/2006/ole">
            <mc:AlternateContent xmlns:mc="http://schemas.openxmlformats.org/markup-compatibility/2006">
              <mc:Choice xmlns:v="urn:schemas-microsoft-com:vml" Requires="v">
                <p:oleObj spid="_x0000_s109103" name="Equation" r:id="rId8" imgW="622080" imgH="228600" progId="Equation.DSMT4">
                  <p:embed/>
                </p:oleObj>
              </mc:Choice>
              <mc:Fallback>
                <p:oleObj name="Equation" r:id="rId8" imgW="622080" imgH="228600" progId="Equation.DSMT4">
                  <p:embed/>
                  <p:pic>
                    <p:nvPicPr>
                      <p:cNvPr id="0" name=""/>
                      <p:cNvPicPr>
                        <a:picLocks noChangeAspect="1" noChangeArrowheads="1"/>
                      </p:cNvPicPr>
                      <p:nvPr/>
                    </p:nvPicPr>
                    <p:blipFill>
                      <a:blip r:embed="rId9"/>
                      <a:srcRect/>
                      <a:stretch>
                        <a:fillRect/>
                      </a:stretch>
                    </p:blipFill>
                    <p:spPr bwMode="auto">
                      <a:xfrm>
                        <a:off x="381467" y="3075679"/>
                        <a:ext cx="13954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4761"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961" r="5523"/>
          <a:stretch/>
        </p:blipFill>
        <p:spPr bwMode="auto">
          <a:xfrm>
            <a:off x="168294" y="4543231"/>
            <a:ext cx="5257800" cy="230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7049669" y="6324600"/>
            <a:ext cx="1905000" cy="457200"/>
          </a:xfrm>
        </p:spPr>
        <p:txBody>
          <a:bodyPr/>
          <a:lstStyle/>
          <a:p>
            <a:pPr>
              <a:defRPr/>
            </a:pPr>
            <a:fld id="{F6D20532-61D7-47D0-903F-227F7C48AD34}" type="slidenum">
              <a:rPr lang="en-US" smtClean="0"/>
              <a:pPr>
                <a:defRPr/>
              </a:pPr>
              <a:t>10</a:t>
            </a:fld>
            <a:endParaRPr lang="en-US" dirty="0"/>
          </a:p>
        </p:txBody>
      </p:sp>
    </p:spTree>
    <p:extLst>
      <p:ext uri="{BB962C8B-B14F-4D97-AF65-F5344CB8AC3E}">
        <p14:creationId xmlns:p14="http://schemas.microsoft.com/office/powerpoint/2010/main" val="290184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Module w/ “Parallel-Only” Cell Model</a:t>
            </a:r>
          </a:p>
        </p:txBody>
      </p:sp>
      <p:pic>
        <p:nvPicPr>
          <p:cNvPr id="757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836" y="1600200"/>
            <a:ext cx="3357962" cy="476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599046918"/>
              </p:ext>
            </p:extLst>
          </p:nvPr>
        </p:nvGraphicFramePr>
        <p:xfrm>
          <a:off x="915536" y="1857858"/>
          <a:ext cx="1168400" cy="514350"/>
        </p:xfrm>
        <a:graphic>
          <a:graphicData uri="http://schemas.openxmlformats.org/presentationml/2006/ole">
            <mc:AlternateContent xmlns:mc="http://schemas.openxmlformats.org/markup-compatibility/2006">
              <mc:Choice xmlns:v="urn:schemas-microsoft-com:vml" Requires="v">
                <p:oleObj spid="_x0000_s110495" name="Equation" r:id="rId4" imgW="520560" imgH="228600" progId="Equation.DSMT4">
                  <p:embed/>
                </p:oleObj>
              </mc:Choice>
              <mc:Fallback>
                <p:oleObj name="Equation" r:id="rId4" imgW="520560" imgH="228600" progId="Equation.DSMT4">
                  <p:embed/>
                  <p:pic>
                    <p:nvPicPr>
                      <p:cNvPr id="0" name=""/>
                      <p:cNvPicPr>
                        <a:picLocks noChangeAspect="1" noChangeArrowheads="1"/>
                      </p:cNvPicPr>
                      <p:nvPr/>
                    </p:nvPicPr>
                    <p:blipFill>
                      <a:blip r:embed="rId5"/>
                      <a:srcRect/>
                      <a:stretch>
                        <a:fillRect/>
                      </a:stretch>
                    </p:blipFill>
                    <p:spPr bwMode="auto">
                      <a:xfrm>
                        <a:off x="915536" y="1857858"/>
                        <a:ext cx="1168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72318168"/>
              </p:ext>
            </p:extLst>
          </p:nvPr>
        </p:nvGraphicFramePr>
        <p:xfrm>
          <a:off x="841083" y="2224088"/>
          <a:ext cx="2365375" cy="971550"/>
        </p:xfrm>
        <a:graphic>
          <a:graphicData uri="http://schemas.openxmlformats.org/presentationml/2006/ole">
            <mc:AlternateContent xmlns:mc="http://schemas.openxmlformats.org/markup-compatibility/2006">
              <mc:Choice xmlns:v="urn:schemas-microsoft-com:vml" Requires="v">
                <p:oleObj spid="_x0000_s110496" name="Equation" r:id="rId6" imgW="1054080" imgH="431640" progId="Equation.DSMT4">
                  <p:embed/>
                </p:oleObj>
              </mc:Choice>
              <mc:Fallback>
                <p:oleObj name="Equation" r:id="rId6" imgW="1054080" imgH="431640" progId="Equation.DSMT4">
                  <p:embed/>
                  <p:pic>
                    <p:nvPicPr>
                      <p:cNvPr id="0" name=""/>
                      <p:cNvPicPr>
                        <a:picLocks noChangeAspect="1" noChangeArrowheads="1"/>
                      </p:cNvPicPr>
                      <p:nvPr/>
                    </p:nvPicPr>
                    <p:blipFill>
                      <a:blip r:embed="rId7"/>
                      <a:srcRect/>
                      <a:stretch>
                        <a:fillRect/>
                      </a:stretch>
                    </p:blipFill>
                    <p:spPr bwMode="auto">
                      <a:xfrm>
                        <a:off x="841083" y="2224088"/>
                        <a:ext cx="23653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0490171"/>
              </p:ext>
            </p:extLst>
          </p:nvPr>
        </p:nvGraphicFramePr>
        <p:xfrm>
          <a:off x="777640" y="3062287"/>
          <a:ext cx="2679700" cy="1085850"/>
        </p:xfrm>
        <a:graphic>
          <a:graphicData uri="http://schemas.openxmlformats.org/presentationml/2006/ole">
            <mc:AlternateContent xmlns:mc="http://schemas.openxmlformats.org/markup-compatibility/2006">
              <mc:Choice xmlns:v="urn:schemas-microsoft-com:vml" Requires="v">
                <p:oleObj spid="_x0000_s110497" name="Equation" r:id="rId8" imgW="1193760" imgH="482400" progId="Equation.DSMT4">
                  <p:embed/>
                </p:oleObj>
              </mc:Choice>
              <mc:Fallback>
                <p:oleObj name="Equation" r:id="rId8" imgW="1193760" imgH="482400" progId="Equation.DSMT4">
                  <p:embed/>
                  <p:pic>
                    <p:nvPicPr>
                      <p:cNvPr id="0" name=""/>
                      <p:cNvPicPr>
                        <a:picLocks noChangeAspect="1" noChangeArrowheads="1"/>
                      </p:cNvPicPr>
                      <p:nvPr/>
                    </p:nvPicPr>
                    <p:blipFill>
                      <a:blip r:embed="rId9"/>
                      <a:srcRect/>
                      <a:stretch>
                        <a:fillRect/>
                      </a:stretch>
                    </p:blipFill>
                    <p:spPr bwMode="auto">
                      <a:xfrm>
                        <a:off x="777640" y="3062287"/>
                        <a:ext cx="2679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2045094"/>
              </p:ext>
            </p:extLst>
          </p:nvPr>
        </p:nvGraphicFramePr>
        <p:xfrm>
          <a:off x="381000" y="4838216"/>
          <a:ext cx="5046663" cy="1085850"/>
        </p:xfrm>
        <a:graphic>
          <a:graphicData uri="http://schemas.openxmlformats.org/presentationml/2006/ole">
            <mc:AlternateContent xmlns:mc="http://schemas.openxmlformats.org/markup-compatibility/2006">
              <mc:Choice xmlns:v="urn:schemas-microsoft-com:vml" Requires="v">
                <p:oleObj spid="_x0000_s110498" name="Equation" r:id="rId10" imgW="2247840" imgH="482400" progId="Equation.DSMT4">
                  <p:embed/>
                </p:oleObj>
              </mc:Choice>
              <mc:Fallback>
                <p:oleObj name="Equation" r:id="rId10" imgW="2247840" imgH="482400" progId="Equation.DSMT4">
                  <p:embed/>
                  <p:pic>
                    <p:nvPicPr>
                      <p:cNvPr id="0" name=""/>
                      <p:cNvPicPr>
                        <a:picLocks noChangeAspect="1" noChangeArrowheads="1"/>
                      </p:cNvPicPr>
                      <p:nvPr/>
                    </p:nvPicPr>
                    <p:blipFill>
                      <a:blip r:embed="rId11"/>
                      <a:srcRect/>
                      <a:stretch>
                        <a:fillRect/>
                      </a:stretch>
                    </p:blipFill>
                    <p:spPr bwMode="auto">
                      <a:xfrm>
                        <a:off x="381000" y="4838216"/>
                        <a:ext cx="50466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5157530"/>
              </p:ext>
            </p:extLst>
          </p:nvPr>
        </p:nvGraphicFramePr>
        <p:xfrm>
          <a:off x="431324" y="5954453"/>
          <a:ext cx="3879850" cy="971550"/>
        </p:xfrm>
        <a:graphic>
          <a:graphicData uri="http://schemas.openxmlformats.org/presentationml/2006/ole">
            <mc:AlternateContent xmlns:mc="http://schemas.openxmlformats.org/markup-compatibility/2006">
              <mc:Choice xmlns:v="urn:schemas-microsoft-com:vml" Requires="v">
                <p:oleObj spid="_x0000_s110499" name="Equation" r:id="rId12" imgW="1726920" imgH="431640" progId="Equation.DSMT4">
                  <p:embed/>
                </p:oleObj>
              </mc:Choice>
              <mc:Fallback>
                <p:oleObj name="Equation" r:id="rId12" imgW="1726920" imgH="431640" progId="Equation.DSMT4">
                  <p:embed/>
                  <p:pic>
                    <p:nvPicPr>
                      <p:cNvPr id="0" name=""/>
                      <p:cNvPicPr>
                        <a:picLocks noChangeAspect="1" noChangeArrowheads="1"/>
                      </p:cNvPicPr>
                      <p:nvPr/>
                    </p:nvPicPr>
                    <p:blipFill>
                      <a:blip r:embed="rId13"/>
                      <a:srcRect/>
                      <a:stretch>
                        <a:fillRect/>
                      </a:stretch>
                    </p:blipFill>
                    <p:spPr bwMode="auto">
                      <a:xfrm>
                        <a:off x="431324" y="5954453"/>
                        <a:ext cx="3879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311964" y="4142995"/>
            <a:ext cx="3283271" cy="523220"/>
          </a:xfrm>
          <a:prstGeom prst="rect">
            <a:avLst/>
          </a:prstGeom>
        </p:spPr>
        <p:txBody>
          <a:bodyPr wrap="none">
            <a:spAutoFit/>
          </a:bodyPr>
          <a:lstStyle/>
          <a:p>
            <a:r>
              <a:rPr lang="en-US" dirty="0"/>
              <a:t>For the entire module</a:t>
            </a:r>
          </a:p>
        </p:txBody>
      </p:sp>
      <p:sp>
        <p:nvSpPr>
          <p:cNvPr id="12" name="Rectangle 11"/>
          <p:cNvSpPr/>
          <p:nvPr/>
        </p:nvSpPr>
        <p:spPr>
          <a:xfrm>
            <a:off x="305936" y="1371600"/>
            <a:ext cx="3623108" cy="523220"/>
          </a:xfrm>
          <a:prstGeom prst="rect">
            <a:avLst/>
          </a:prstGeom>
        </p:spPr>
        <p:txBody>
          <a:bodyPr wrap="none">
            <a:spAutoFit/>
          </a:bodyPr>
          <a:lstStyle/>
          <a:p>
            <a:r>
              <a:rPr lang="en-US" dirty="0"/>
              <a:t>For one cell (in the sun)</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11</a:t>
            </a:fld>
            <a:endParaRPr lang="en-US" dirty="0"/>
          </a:p>
        </p:txBody>
      </p:sp>
    </p:spTree>
    <p:extLst>
      <p:ext uri="{BB962C8B-B14F-4D97-AF65-F5344CB8AC3E}">
        <p14:creationId xmlns:p14="http://schemas.microsoft.com/office/powerpoint/2010/main" val="7129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Example</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12</a:t>
            </a:fld>
            <a:endParaRPr lang="en-US" dirty="0"/>
          </a:p>
        </p:txBody>
      </p:sp>
      <p:sp>
        <p:nvSpPr>
          <p:cNvPr id="34" name="TextBox 33"/>
          <p:cNvSpPr txBox="1"/>
          <p:nvPr/>
        </p:nvSpPr>
        <p:spPr>
          <a:xfrm>
            <a:off x="151852" y="1285457"/>
            <a:ext cx="8382000" cy="2234458"/>
          </a:xfrm>
          <a:prstGeom prst="rect">
            <a:avLst/>
          </a:prstGeom>
          <a:noFill/>
        </p:spPr>
        <p:txBody>
          <a:bodyPr wrap="square" rtlCol="0">
            <a:spAutoFit/>
          </a:bodyPr>
          <a:lstStyle/>
          <a:p>
            <a:r>
              <a:rPr lang="en-US" sz="2400" dirty="0"/>
              <a:t>Assume 36 identical cells in series w/ </a:t>
            </a:r>
          </a:p>
          <a:p>
            <a:r>
              <a:rPr lang="en-US" sz="2200" dirty="0"/>
              <a:t>I</a:t>
            </a:r>
            <a:r>
              <a:rPr lang="en-US" sz="2200" baseline="-25000" dirty="0"/>
              <a:t>0</a:t>
            </a:r>
            <a:r>
              <a:rPr lang="en-US" sz="2200" dirty="0"/>
              <a:t> = 5</a:t>
            </a:r>
            <a:r>
              <a:rPr lang="en-US" sz="2200" dirty="0">
                <a:sym typeface="Symbol"/>
              </a:rPr>
              <a:t>10</a:t>
            </a:r>
            <a:r>
              <a:rPr lang="en-US" sz="2200" baseline="30000" dirty="0">
                <a:sym typeface="Symbol"/>
              </a:rPr>
              <a:t>-11</a:t>
            </a:r>
            <a:r>
              <a:rPr lang="en-US" sz="2200" dirty="0">
                <a:sym typeface="Symbol"/>
              </a:rPr>
              <a:t> A </a:t>
            </a:r>
          </a:p>
          <a:p>
            <a:r>
              <a:rPr lang="en-US" sz="2200" dirty="0" err="1">
                <a:sym typeface="Symbol"/>
              </a:rPr>
              <a:t>I</a:t>
            </a:r>
            <a:r>
              <a:rPr lang="en-US" sz="2200" baseline="-25000" dirty="0" err="1">
                <a:sym typeface="Symbol"/>
              </a:rPr>
              <a:t>sc</a:t>
            </a:r>
            <a:r>
              <a:rPr lang="en-US" sz="2200" dirty="0">
                <a:sym typeface="Symbol"/>
              </a:rPr>
              <a:t>=5A </a:t>
            </a:r>
          </a:p>
          <a:p>
            <a:r>
              <a:rPr lang="en-US" sz="2400" dirty="0">
                <a:sym typeface="Symbol"/>
              </a:rPr>
              <a:t>At 25C what is </a:t>
            </a:r>
            <a:r>
              <a:rPr lang="en-US" sz="2400" dirty="0" err="1">
                <a:sym typeface="Symbol"/>
              </a:rPr>
              <a:t>V</a:t>
            </a:r>
            <a:r>
              <a:rPr lang="en-US" sz="2400" baseline="-25000" dirty="0" err="1">
                <a:sym typeface="Symbol"/>
              </a:rPr>
              <a:t>oc</a:t>
            </a:r>
            <a:r>
              <a:rPr lang="en-US" sz="2400" dirty="0">
                <a:sym typeface="Symbol"/>
              </a:rPr>
              <a:t>?</a:t>
            </a:r>
          </a:p>
          <a:p>
            <a:r>
              <a:rPr lang="en-US" sz="2400" dirty="0">
                <a:sym typeface="Symbol"/>
              </a:rPr>
              <a:t>   </a:t>
            </a:r>
            <a:endParaRPr lang="en-US" sz="2400" dirty="0"/>
          </a:p>
        </p:txBody>
      </p:sp>
      <p:graphicFrame>
        <p:nvGraphicFramePr>
          <p:cNvPr id="35" name="Object 34"/>
          <p:cNvGraphicFramePr>
            <a:graphicFrameLocks noChangeAspect="1"/>
          </p:cNvGraphicFramePr>
          <p:nvPr>
            <p:extLst>
              <p:ext uri="{D42A27DB-BD31-4B8C-83A1-F6EECF244321}">
                <p14:modId xmlns:p14="http://schemas.microsoft.com/office/powerpoint/2010/main" val="2475076075"/>
              </p:ext>
            </p:extLst>
          </p:nvPr>
        </p:nvGraphicFramePr>
        <p:xfrm>
          <a:off x="457200" y="3429000"/>
          <a:ext cx="3657600" cy="1483731"/>
        </p:xfrm>
        <a:graphic>
          <a:graphicData uri="http://schemas.openxmlformats.org/presentationml/2006/ole">
            <mc:AlternateContent xmlns:mc="http://schemas.openxmlformats.org/markup-compatibility/2006">
              <mc:Choice xmlns:v="urn:schemas-microsoft-com:vml" Requires="v">
                <p:oleObj spid="_x0000_s126047" name="Equation" r:id="rId3" imgW="2006280" imgH="812520" progId="Equation.DSMT4">
                  <p:embed/>
                </p:oleObj>
              </mc:Choice>
              <mc:Fallback>
                <p:oleObj name="Equation" r:id="rId3" imgW="2006280" imgH="812520" progId="Equation.DSMT4">
                  <p:embed/>
                  <p:pic>
                    <p:nvPicPr>
                      <p:cNvPr id="0" name=""/>
                      <p:cNvPicPr/>
                      <p:nvPr/>
                    </p:nvPicPr>
                    <p:blipFill>
                      <a:blip r:embed="rId4"/>
                      <a:stretch>
                        <a:fillRect/>
                      </a:stretch>
                    </p:blipFill>
                    <p:spPr>
                      <a:xfrm>
                        <a:off x="457200" y="3429000"/>
                        <a:ext cx="3657600" cy="1483731"/>
                      </a:xfrm>
                      <a:prstGeom prst="rect">
                        <a:avLst/>
                      </a:prstGeom>
                    </p:spPr>
                  </p:pic>
                </p:oleObj>
              </mc:Fallback>
            </mc:AlternateContent>
          </a:graphicData>
        </a:graphic>
      </p:graphicFrame>
      <p:sp>
        <p:nvSpPr>
          <p:cNvPr id="36" name="TextBox 35"/>
          <p:cNvSpPr txBox="1"/>
          <p:nvPr/>
        </p:nvSpPr>
        <p:spPr>
          <a:xfrm>
            <a:off x="228600" y="5943600"/>
            <a:ext cx="7620000" cy="461665"/>
          </a:xfrm>
          <a:prstGeom prst="rect">
            <a:avLst/>
          </a:prstGeom>
          <a:noFill/>
        </p:spPr>
        <p:txBody>
          <a:bodyPr wrap="square" rtlCol="0">
            <a:spAutoFit/>
          </a:bodyPr>
          <a:lstStyle/>
          <a:p>
            <a:r>
              <a:rPr lang="en-US" sz="2400" dirty="0"/>
              <a:t>Again, an iterative solution is needed and yields: V = 23.41</a:t>
            </a:r>
          </a:p>
        </p:txBody>
      </p:sp>
      <p:sp>
        <p:nvSpPr>
          <p:cNvPr id="7" name="TextBox 6">
            <a:extLst>
              <a:ext uri="{FF2B5EF4-FFF2-40B4-BE49-F238E27FC236}">
                <a16:creationId xmlns:a16="http://schemas.microsoft.com/office/drawing/2014/main" id="{1A1A99D0-9D8C-4419-B8D6-8A042BD35CFE}"/>
              </a:ext>
            </a:extLst>
          </p:cNvPr>
          <p:cNvSpPr txBox="1"/>
          <p:nvPr/>
        </p:nvSpPr>
        <p:spPr>
          <a:xfrm>
            <a:off x="2971800" y="1726270"/>
            <a:ext cx="4724400" cy="837152"/>
          </a:xfrm>
          <a:prstGeom prst="rect">
            <a:avLst/>
          </a:prstGeom>
          <a:noFill/>
        </p:spPr>
        <p:txBody>
          <a:bodyPr wrap="square" rtlCol="0">
            <a:spAutoFit/>
          </a:bodyPr>
          <a:lstStyle/>
          <a:p>
            <a:r>
              <a:rPr lang="en-US" sz="2200" dirty="0" err="1"/>
              <a:t>R</a:t>
            </a:r>
            <a:r>
              <a:rPr lang="en-US" sz="2200" baseline="-25000" dirty="0" err="1"/>
              <a:t>p</a:t>
            </a:r>
            <a:r>
              <a:rPr lang="en-US" sz="2200" dirty="0"/>
              <a:t>= 10</a:t>
            </a:r>
            <a:r>
              <a:rPr lang="en-US" sz="2200" dirty="0">
                <a:sym typeface="Symbol"/>
              </a:rPr>
              <a:t> </a:t>
            </a:r>
          </a:p>
          <a:p>
            <a:r>
              <a:rPr lang="en-US" sz="2200" dirty="0" err="1">
                <a:sym typeface="Symbol"/>
              </a:rPr>
              <a:t>R</a:t>
            </a:r>
            <a:r>
              <a:rPr lang="en-US" sz="2200" baseline="-25000" dirty="0" err="1">
                <a:sym typeface="Symbol"/>
              </a:rPr>
              <a:t>s</a:t>
            </a:r>
            <a:r>
              <a:rPr lang="en-US" sz="2200" baseline="-25000" dirty="0">
                <a:sym typeface="Symbol"/>
              </a:rPr>
              <a:t> </a:t>
            </a:r>
            <a:r>
              <a:rPr lang="en-US" sz="2200" dirty="0">
                <a:sym typeface="Symbol"/>
              </a:rPr>
              <a:t>= 0 </a:t>
            </a:r>
            <a:endParaRPr lang="en-US" sz="2200" dirty="0"/>
          </a:p>
        </p:txBody>
      </p:sp>
      <p:pic>
        <p:nvPicPr>
          <p:cNvPr id="3" name="Picture 2">
            <a:extLst>
              <a:ext uri="{FF2B5EF4-FFF2-40B4-BE49-F238E27FC236}">
                <a16:creationId xmlns:a16="http://schemas.microsoft.com/office/drawing/2014/main" id="{DAE4D73E-F4B9-4DA5-9F72-7FF8209EF8A9}"/>
              </a:ext>
            </a:extLst>
          </p:cNvPr>
          <p:cNvPicPr>
            <a:picLocks noChangeAspect="1"/>
          </p:cNvPicPr>
          <p:nvPr/>
        </p:nvPicPr>
        <p:blipFill>
          <a:blip r:embed="rId5"/>
          <a:stretch>
            <a:fillRect/>
          </a:stretch>
        </p:blipFill>
        <p:spPr>
          <a:xfrm>
            <a:off x="4797002" y="1724376"/>
            <a:ext cx="4323624" cy="2743200"/>
          </a:xfrm>
          <a:prstGeom prst="rect">
            <a:avLst/>
          </a:prstGeom>
        </p:spPr>
      </p:pic>
      <p:sp>
        <p:nvSpPr>
          <p:cNvPr id="5" name="Rectangle 4">
            <a:extLst>
              <a:ext uri="{FF2B5EF4-FFF2-40B4-BE49-F238E27FC236}">
                <a16:creationId xmlns:a16="http://schemas.microsoft.com/office/drawing/2014/main" id="{CE345922-F1F5-4B45-B0BF-3C573688251B}"/>
              </a:ext>
            </a:extLst>
          </p:cNvPr>
          <p:cNvSpPr/>
          <p:nvPr/>
        </p:nvSpPr>
        <p:spPr>
          <a:xfrm>
            <a:off x="4806759" y="4276094"/>
            <a:ext cx="4343400" cy="1286506"/>
          </a:xfrm>
          <a:prstGeom prst="rect">
            <a:avLst/>
          </a:prstGeom>
        </p:spPr>
        <p:txBody>
          <a:bodyPr wrap="square">
            <a:spAutoFit/>
          </a:bodyPr>
          <a:lstStyle/>
          <a:p>
            <a:pPr algn="ctr"/>
            <a:r>
              <a:rPr lang="en-US" sz="1600" dirty="0">
                <a:solidFill>
                  <a:srgbClr val="000000"/>
                </a:solidFill>
              </a:rPr>
              <a:t>FIGURE 5.34 </a:t>
            </a:r>
          </a:p>
          <a:p>
            <a:pPr algn="ctr"/>
            <a:r>
              <a:rPr lang="en-US" sz="1600" dirty="0">
                <a:solidFill>
                  <a:srgbClr val="000000"/>
                </a:solidFill>
              </a:rPr>
              <a:t>For cells wired in series, their voltages at any given current add. </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extLst>
      <p:ext uri="{BB962C8B-B14F-4D97-AF65-F5344CB8AC3E}">
        <p14:creationId xmlns:p14="http://schemas.microsoft.com/office/powerpoint/2010/main" val="690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with General Cell Model</a:t>
            </a:r>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120" y="1371600"/>
            <a:ext cx="2989822"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848" y="1408065"/>
            <a:ext cx="3486752" cy="529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Right Arrow 3"/>
          <p:cNvSpPr/>
          <p:nvPr/>
        </p:nvSpPr>
        <p:spPr bwMode="auto">
          <a:xfrm>
            <a:off x="3657600" y="3048000"/>
            <a:ext cx="838200" cy="381000"/>
          </a:xfrm>
          <a:prstGeom prst="leftRightArrow">
            <a:avLst/>
          </a:prstGeom>
          <a:noFill/>
          <a:ln w="28575" cap="flat" cmpd="sng" algn="ctr">
            <a:solidFill>
              <a:schemeClr val="accent4">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13</a:t>
            </a:fld>
            <a:endParaRPr lang="en-US" dirty="0"/>
          </a:p>
        </p:txBody>
      </p:sp>
    </p:spTree>
    <p:extLst>
      <p:ext uri="{BB962C8B-B14F-4D97-AF65-F5344CB8AC3E}">
        <p14:creationId xmlns:p14="http://schemas.microsoft.com/office/powerpoint/2010/main" val="225262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w/ “General Cell” Model</a:t>
            </a:r>
          </a:p>
        </p:txBody>
      </p:sp>
      <p:pic>
        <p:nvPicPr>
          <p:cNvPr id="78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4" y="1500188"/>
            <a:ext cx="3257306"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930605820"/>
              </p:ext>
            </p:extLst>
          </p:nvPr>
        </p:nvGraphicFramePr>
        <p:xfrm>
          <a:off x="4296213" y="1962314"/>
          <a:ext cx="2251075" cy="571500"/>
        </p:xfrm>
        <a:graphic>
          <a:graphicData uri="http://schemas.openxmlformats.org/presentationml/2006/ole">
            <mc:AlternateContent xmlns:mc="http://schemas.openxmlformats.org/markup-compatibility/2006">
              <mc:Choice xmlns:v="urn:schemas-microsoft-com:vml" Requires="v">
                <p:oleObj spid="_x0000_s111254" name="Equation" r:id="rId4" imgW="1002960" imgH="253800" progId="Equation.DSMT4">
                  <p:embed/>
                </p:oleObj>
              </mc:Choice>
              <mc:Fallback>
                <p:oleObj name="Equation" r:id="rId4" imgW="1002960" imgH="253800" progId="Equation.DSMT4">
                  <p:embed/>
                  <p:pic>
                    <p:nvPicPr>
                      <p:cNvPr id="0" name=""/>
                      <p:cNvPicPr>
                        <a:picLocks noChangeAspect="1" noChangeArrowheads="1"/>
                      </p:cNvPicPr>
                      <p:nvPr/>
                    </p:nvPicPr>
                    <p:blipFill>
                      <a:blip r:embed="rId5"/>
                      <a:srcRect/>
                      <a:stretch>
                        <a:fillRect/>
                      </a:stretch>
                    </p:blipFill>
                    <p:spPr bwMode="auto">
                      <a:xfrm>
                        <a:off x="4296213" y="1962314"/>
                        <a:ext cx="22510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4114800" y="1381780"/>
            <a:ext cx="3283271" cy="523220"/>
          </a:xfrm>
          <a:prstGeom prst="rect">
            <a:avLst/>
          </a:prstGeom>
        </p:spPr>
        <p:txBody>
          <a:bodyPr wrap="none">
            <a:spAutoFit/>
          </a:bodyPr>
          <a:lstStyle/>
          <a:p>
            <a:r>
              <a:rPr lang="en-US" dirty="0"/>
              <a:t>For the entire module</a:t>
            </a:r>
          </a:p>
        </p:txBody>
      </p:sp>
      <p:sp>
        <p:nvSpPr>
          <p:cNvPr id="7" name="TextBox 53"/>
          <p:cNvSpPr txBox="1">
            <a:spLocks noChangeArrowheads="1"/>
          </p:cNvSpPr>
          <p:nvPr/>
        </p:nvSpPr>
        <p:spPr bwMode="auto">
          <a:xfrm>
            <a:off x="3352800" y="2711012"/>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8" name="TextBox 54"/>
          <p:cNvSpPr txBox="1">
            <a:spLocks noChangeArrowheads="1"/>
          </p:cNvSpPr>
          <p:nvPr/>
        </p:nvSpPr>
        <p:spPr bwMode="auto">
          <a:xfrm>
            <a:off x="3257550" y="1882337"/>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9" name="TextBox 55"/>
          <p:cNvSpPr txBox="1">
            <a:spLocks noChangeArrowheads="1"/>
          </p:cNvSpPr>
          <p:nvPr/>
        </p:nvSpPr>
        <p:spPr bwMode="auto">
          <a:xfrm>
            <a:off x="3308350" y="356826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1650329510"/>
              </p:ext>
            </p:extLst>
          </p:nvPr>
        </p:nvGraphicFramePr>
        <p:xfrm>
          <a:off x="1143000" y="4990445"/>
          <a:ext cx="5505450" cy="971550"/>
        </p:xfrm>
        <a:graphic>
          <a:graphicData uri="http://schemas.openxmlformats.org/presentationml/2006/ole">
            <mc:AlternateContent xmlns:mc="http://schemas.openxmlformats.org/markup-compatibility/2006">
              <mc:Choice xmlns:v="urn:schemas-microsoft-com:vml" Requires="v">
                <p:oleObj spid="_x0000_s111255" name="Equation" r:id="rId6" imgW="2450880" imgH="431640" progId="Equation.DSMT4">
                  <p:embed/>
                </p:oleObj>
              </mc:Choice>
              <mc:Fallback>
                <p:oleObj name="Equation" r:id="rId6" imgW="2450880" imgH="431640" progId="Equation.DSMT4">
                  <p:embed/>
                  <p:pic>
                    <p:nvPicPr>
                      <p:cNvPr id="0" name=""/>
                      <p:cNvPicPr>
                        <a:picLocks noChangeAspect="1" noChangeArrowheads="1"/>
                      </p:cNvPicPr>
                      <p:nvPr/>
                    </p:nvPicPr>
                    <p:blipFill>
                      <a:blip r:embed="rId7"/>
                      <a:srcRect/>
                      <a:stretch>
                        <a:fillRect/>
                      </a:stretch>
                    </p:blipFill>
                    <p:spPr bwMode="auto">
                      <a:xfrm>
                        <a:off x="1143000" y="4990445"/>
                        <a:ext cx="5505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14</a:t>
            </a:fld>
            <a:endParaRPr lang="en-US" dirty="0"/>
          </a:p>
        </p:txBody>
      </p:sp>
      <p:sp>
        <p:nvSpPr>
          <p:cNvPr id="12" name="TextBox 11"/>
          <p:cNvSpPr txBox="1"/>
          <p:nvPr/>
        </p:nvSpPr>
        <p:spPr>
          <a:xfrm>
            <a:off x="914400" y="4310390"/>
            <a:ext cx="6075638" cy="523220"/>
          </a:xfrm>
          <a:prstGeom prst="rect">
            <a:avLst/>
          </a:prstGeom>
          <a:noFill/>
        </p:spPr>
        <p:txBody>
          <a:bodyPr wrap="none" rtlCol="0">
            <a:spAutoFit/>
          </a:bodyPr>
          <a:lstStyle/>
          <a:p>
            <a:r>
              <a:rPr lang="en-US" dirty="0"/>
              <a:t>Writing the equations in terms of V and I</a:t>
            </a:r>
          </a:p>
        </p:txBody>
      </p:sp>
      <p:graphicFrame>
        <p:nvGraphicFramePr>
          <p:cNvPr id="13" name="Object 12"/>
          <p:cNvGraphicFramePr>
            <a:graphicFrameLocks noChangeAspect="1"/>
          </p:cNvGraphicFramePr>
          <p:nvPr>
            <p:extLst>
              <p:ext uri="{D42A27DB-BD31-4B8C-83A1-F6EECF244321}">
                <p14:modId xmlns:p14="http://schemas.microsoft.com/office/powerpoint/2010/main" val="486165448"/>
              </p:ext>
            </p:extLst>
          </p:nvPr>
        </p:nvGraphicFramePr>
        <p:xfrm>
          <a:off x="4414838" y="2878138"/>
          <a:ext cx="2108200" cy="514350"/>
        </p:xfrm>
        <a:graphic>
          <a:graphicData uri="http://schemas.openxmlformats.org/presentationml/2006/ole">
            <mc:AlternateContent xmlns:mc="http://schemas.openxmlformats.org/markup-compatibility/2006">
              <mc:Choice xmlns:v="urn:schemas-microsoft-com:vml" Requires="v">
                <p:oleObj spid="_x0000_s111256" name="Equation" r:id="rId8" imgW="939600" imgH="228600" progId="Equation.DSMT4">
                  <p:embed/>
                </p:oleObj>
              </mc:Choice>
              <mc:Fallback>
                <p:oleObj name="Equation" r:id="rId8" imgW="939600" imgH="228600" progId="Equation.DSMT4">
                  <p:embed/>
                  <p:pic>
                    <p:nvPicPr>
                      <p:cNvPr id="0" name="Object 3"/>
                      <p:cNvPicPr>
                        <a:picLocks noChangeAspect="1" noChangeArrowheads="1"/>
                      </p:cNvPicPr>
                      <p:nvPr/>
                    </p:nvPicPr>
                    <p:blipFill>
                      <a:blip r:embed="rId9"/>
                      <a:srcRect/>
                      <a:stretch>
                        <a:fillRect/>
                      </a:stretch>
                    </p:blipFill>
                    <p:spPr bwMode="auto">
                      <a:xfrm>
                        <a:off x="4414838" y="2878138"/>
                        <a:ext cx="2108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268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lstStyle/>
          <a:p>
            <a:r>
              <a:rPr lang="en-US" sz="2800" dirty="0"/>
              <a:t>Module Example Continued:  V-I Curve</a:t>
            </a:r>
          </a:p>
        </p:txBody>
      </p:sp>
      <p:sp>
        <p:nvSpPr>
          <p:cNvPr id="3" name="Content Placeholder 2"/>
          <p:cNvSpPr>
            <a:spLocks noGrp="1"/>
          </p:cNvSpPr>
          <p:nvPr>
            <p:ph idx="1"/>
          </p:nvPr>
        </p:nvSpPr>
        <p:spPr>
          <a:xfrm>
            <a:off x="365760" y="1280160"/>
            <a:ext cx="8549640" cy="3035811"/>
          </a:xfrm>
        </p:spPr>
        <p:txBody>
          <a:bodyPr/>
          <a:lstStyle/>
          <a:p>
            <a:pPr marL="0" indent="0">
              <a:buNone/>
            </a:pPr>
            <a:r>
              <a:rPr lang="en-US" sz="2400" dirty="0"/>
              <a:t>Generating the V-I  Curve again requires picking a </a:t>
            </a:r>
            <a:r>
              <a:rPr lang="en-US" sz="2400" i="1" dirty="0" err="1"/>
              <a:t>V</a:t>
            </a:r>
            <a:r>
              <a:rPr lang="en-US" sz="2400" i="1" baseline="-25000" dirty="0" err="1"/>
              <a:t>d</a:t>
            </a:r>
            <a:endParaRPr lang="en-US" sz="2400" i="1" baseline="-25000" dirty="0"/>
          </a:p>
          <a:p>
            <a:pPr lvl="1"/>
            <a:r>
              <a:rPr lang="en-US" dirty="0"/>
              <a:t>Pick a value of </a:t>
            </a:r>
            <a:r>
              <a:rPr lang="en-US" i="1" dirty="0" err="1"/>
              <a:t>V</a:t>
            </a:r>
            <a:r>
              <a:rPr lang="en-US" i="1" baseline="-25000" dirty="0" err="1"/>
              <a:t>d</a:t>
            </a:r>
            <a:endParaRPr lang="en-US" i="1" baseline="-25000" dirty="0"/>
          </a:p>
          <a:p>
            <a:pPr lvl="1"/>
            <a:r>
              <a:rPr lang="en-US" dirty="0"/>
              <a:t>Solve for </a:t>
            </a:r>
            <a:r>
              <a:rPr lang="en-US" i="1" dirty="0"/>
              <a:t>I</a:t>
            </a:r>
            <a:r>
              <a:rPr lang="en-US" i="1" baseline="-25000" dirty="0"/>
              <a:t>d</a:t>
            </a:r>
          </a:p>
          <a:p>
            <a:pPr lvl="1"/>
            <a:r>
              <a:rPr lang="en-US" dirty="0"/>
              <a:t>Solve for </a:t>
            </a:r>
            <a:r>
              <a:rPr lang="en-US" i="1" dirty="0" err="1"/>
              <a:t>I</a:t>
            </a:r>
            <a:r>
              <a:rPr lang="en-US" i="1" baseline="-25000" dirty="0" err="1"/>
              <a:t>p</a:t>
            </a:r>
            <a:endParaRPr lang="en-US" i="1" baseline="-25000" dirty="0"/>
          </a:p>
          <a:p>
            <a:pPr lvl="1"/>
            <a:r>
              <a:rPr lang="en-US" i="1" dirty="0"/>
              <a:t>I  </a:t>
            </a:r>
            <a:r>
              <a:rPr lang="en-US" b="1" i="1" dirty="0"/>
              <a:t>=</a:t>
            </a:r>
            <a:r>
              <a:rPr lang="en-US" i="1" dirty="0"/>
              <a:t> </a:t>
            </a:r>
            <a:r>
              <a:rPr lang="en-US" i="1" dirty="0" err="1"/>
              <a:t>I</a:t>
            </a:r>
            <a:r>
              <a:rPr lang="en-US" i="1" baseline="-25000" dirty="0" err="1"/>
              <a:t>sc</a:t>
            </a:r>
            <a:r>
              <a:rPr lang="en-US" i="1" dirty="0"/>
              <a:t> </a:t>
            </a:r>
            <a:r>
              <a:rPr lang="en-US" b="1" i="1" dirty="0"/>
              <a:t>–</a:t>
            </a:r>
            <a:r>
              <a:rPr lang="en-US" i="1" dirty="0"/>
              <a:t> I</a:t>
            </a:r>
            <a:r>
              <a:rPr lang="en-US" i="1" baseline="-25000" dirty="0"/>
              <a:t>d</a:t>
            </a:r>
            <a:r>
              <a:rPr lang="en-US" i="1" dirty="0"/>
              <a:t> </a:t>
            </a:r>
            <a:r>
              <a:rPr lang="en-US" b="1" i="1" dirty="0"/>
              <a:t>–</a:t>
            </a:r>
            <a:r>
              <a:rPr lang="en-US" i="1" dirty="0"/>
              <a:t> </a:t>
            </a:r>
            <a:r>
              <a:rPr lang="en-US" i="1" dirty="0" err="1"/>
              <a:t>I</a:t>
            </a:r>
            <a:r>
              <a:rPr lang="en-US" i="1" baseline="-25000" dirty="0" err="1"/>
              <a:t>p</a:t>
            </a:r>
            <a:endParaRPr lang="en-US" i="1" baseline="-25000" dirty="0"/>
          </a:p>
          <a:p>
            <a:pPr lvl="1"/>
            <a:r>
              <a:rPr lang="en-US" i="1" dirty="0"/>
              <a:t>V </a:t>
            </a:r>
            <a:r>
              <a:rPr lang="en-US" b="1" i="1" dirty="0"/>
              <a:t>=</a:t>
            </a:r>
            <a:r>
              <a:rPr lang="en-US" i="1" dirty="0"/>
              <a:t> n(</a:t>
            </a:r>
            <a:r>
              <a:rPr lang="en-US" i="1" dirty="0" err="1"/>
              <a:t>V</a:t>
            </a:r>
            <a:r>
              <a:rPr lang="en-US" i="1" baseline="-25000" dirty="0" err="1"/>
              <a:t>d</a:t>
            </a:r>
            <a:r>
              <a:rPr lang="en-US" i="1" baseline="-25000" dirty="0"/>
              <a:t> </a:t>
            </a:r>
            <a:r>
              <a:rPr lang="en-US" b="1" i="1" dirty="0"/>
              <a:t>–</a:t>
            </a:r>
            <a:r>
              <a:rPr lang="en-US" i="1" dirty="0"/>
              <a:t> </a:t>
            </a:r>
            <a:r>
              <a:rPr lang="en-US" i="1" dirty="0" err="1"/>
              <a:t>R</a:t>
            </a:r>
            <a:r>
              <a:rPr lang="en-US" i="1" baseline="-25000" dirty="0" err="1"/>
              <a:t>s</a:t>
            </a:r>
            <a:r>
              <a:rPr lang="en-US" i="1" baseline="-25000" dirty="0"/>
              <a:t> </a:t>
            </a:r>
            <a:r>
              <a:rPr lang="en-US" i="1" dirty="0">
                <a:latin typeface="Times New Roman" panose="02020603050405020304" pitchFamily="18" charset="0"/>
                <a:cs typeface="Times New Roman" panose="02020603050405020304" pitchFamily="18" charset="0"/>
              </a:rPr>
              <a:t>· </a:t>
            </a:r>
            <a:r>
              <a:rPr lang="en-US" i="1" dirty="0"/>
              <a:t>I)</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15</a:t>
            </a:fld>
            <a:endParaRPr lang="en-US" dirty="0"/>
          </a:p>
        </p:txBody>
      </p:sp>
      <p:graphicFrame>
        <p:nvGraphicFramePr>
          <p:cNvPr id="34" name="Object 33"/>
          <p:cNvGraphicFramePr>
            <a:graphicFrameLocks noChangeAspect="1"/>
          </p:cNvGraphicFramePr>
          <p:nvPr>
            <p:extLst>
              <p:ext uri="{D42A27DB-BD31-4B8C-83A1-F6EECF244321}">
                <p14:modId xmlns:p14="http://schemas.microsoft.com/office/powerpoint/2010/main" val="3218338117"/>
              </p:ext>
            </p:extLst>
          </p:nvPr>
        </p:nvGraphicFramePr>
        <p:xfrm>
          <a:off x="297788" y="4129759"/>
          <a:ext cx="4312564" cy="2519275"/>
        </p:xfrm>
        <a:graphic>
          <a:graphicData uri="http://schemas.openxmlformats.org/presentationml/2006/ole">
            <mc:AlternateContent xmlns:mc="http://schemas.openxmlformats.org/markup-compatibility/2006">
              <mc:Choice xmlns:v="urn:schemas-microsoft-com:vml" Requires="v">
                <p:oleObj spid="_x0000_s127071" name="Equation" r:id="rId3" imgW="2349360" imgH="1371600" progId="Equation.DSMT4">
                  <p:embed/>
                </p:oleObj>
              </mc:Choice>
              <mc:Fallback>
                <p:oleObj name="Equation" r:id="rId3" imgW="2349360" imgH="1371600" progId="Equation.DSMT4">
                  <p:embed/>
                  <p:pic>
                    <p:nvPicPr>
                      <p:cNvPr id="0" name=""/>
                      <p:cNvPicPr/>
                      <p:nvPr/>
                    </p:nvPicPr>
                    <p:blipFill>
                      <a:blip r:embed="rId4"/>
                      <a:stretch>
                        <a:fillRect/>
                      </a:stretch>
                    </p:blipFill>
                    <p:spPr>
                      <a:xfrm>
                        <a:off x="297788" y="4129759"/>
                        <a:ext cx="4312564" cy="2519275"/>
                      </a:xfrm>
                      <a:prstGeom prst="rect">
                        <a:avLst/>
                      </a:prstGeom>
                    </p:spPr>
                  </p:pic>
                </p:oleObj>
              </mc:Fallback>
            </mc:AlternateContent>
          </a:graphicData>
        </a:graphic>
      </p:graphicFrame>
      <p:pic>
        <p:nvPicPr>
          <p:cNvPr id="6" name="Picture 5" descr="A close up of a map&#10;&#10;Description generated with very high confidence">
            <a:extLst>
              <a:ext uri="{FF2B5EF4-FFF2-40B4-BE49-F238E27FC236}">
                <a16:creationId xmlns:a16="http://schemas.microsoft.com/office/drawing/2014/main" id="{B6E224D3-E194-494D-90D4-CCD1BDF050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54" t="5602" r="8699" b="7578"/>
          <a:stretch/>
        </p:blipFill>
        <p:spPr>
          <a:xfrm>
            <a:off x="4749822" y="1752599"/>
            <a:ext cx="3936977" cy="5064161"/>
          </a:xfrm>
          <a:prstGeom prst="rect">
            <a:avLst/>
          </a:prstGeom>
        </p:spPr>
      </p:pic>
    </p:spTree>
    <p:extLst>
      <p:ext uri="{BB962C8B-B14F-4D97-AF65-F5344CB8AC3E}">
        <p14:creationId xmlns:p14="http://schemas.microsoft.com/office/powerpoint/2010/main" val="8726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Wired to form Modules</a:t>
            </a:r>
          </a:p>
        </p:txBody>
      </p:sp>
      <p:sp>
        <p:nvSpPr>
          <p:cNvPr id="3" name="Content Placeholder 2"/>
          <p:cNvSpPr>
            <a:spLocks noGrp="1"/>
          </p:cNvSpPr>
          <p:nvPr>
            <p:ph idx="1"/>
          </p:nvPr>
        </p:nvSpPr>
        <p:spPr>
          <a:xfrm>
            <a:off x="285750" y="1219200"/>
            <a:ext cx="8001000" cy="533400"/>
          </a:xfrm>
        </p:spPr>
        <p:txBody>
          <a:bodyPr/>
          <a:lstStyle/>
          <a:p>
            <a:r>
              <a:rPr lang="en-US" sz="2400" dirty="0"/>
              <a:t>Modules in series increase the voltage </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16</a:t>
            </a:fld>
            <a:endParaRPr lang="en-US" dirty="0"/>
          </a:p>
        </p:txBody>
      </p:sp>
      <p:sp>
        <p:nvSpPr>
          <p:cNvPr id="7" name="Content Placeholder 2">
            <a:extLst>
              <a:ext uri="{FF2B5EF4-FFF2-40B4-BE49-F238E27FC236}">
                <a16:creationId xmlns:a16="http://schemas.microsoft.com/office/drawing/2014/main" id="{F88B80EA-628E-4F32-9340-E680247D4236}"/>
              </a:ext>
            </a:extLst>
          </p:cNvPr>
          <p:cNvSpPr txBox="1">
            <a:spLocks/>
          </p:cNvSpPr>
          <p:nvPr/>
        </p:nvSpPr>
        <p:spPr bwMode="auto">
          <a:xfrm>
            <a:off x="228600" y="4021536"/>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a:buFontTx/>
            </a:pPr>
            <a:r>
              <a:rPr lang="en-US" sz="2400" kern="0" dirty="0"/>
              <a:t>Modules in parallel increase the current </a:t>
            </a:r>
          </a:p>
        </p:txBody>
      </p:sp>
      <p:pic>
        <p:nvPicPr>
          <p:cNvPr id="5" name="Picture 4">
            <a:extLst>
              <a:ext uri="{FF2B5EF4-FFF2-40B4-BE49-F238E27FC236}">
                <a16:creationId xmlns:a16="http://schemas.microsoft.com/office/drawing/2014/main" id="{F7ED4BA0-1F86-4BBC-99FE-6EEDBD84BD06}"/>
              </a:ext>
            </a:extLst>
          </p:cNvPr>
          <p:cNvPicPr>
            <a:picLocks noChangeAspect="1"/>
          </p:cNvPicPr>
          <p:nvPr/>
        </p:nvPicPr>
        <p:blipFill>
          <a:blip r:embed="rId3"/>
          <a:stretch>
            <a:fillRect/>
          </a:stretch>
        </p:blipFill>
        <p:spPr>
          <a:xfrm>
            <a:off x="914400" y="1718474"/>
            <a:ext cx="4559585" cy="2226629"/>
          </a:xfrm>
          <a:prstGeom prst="rect">
            <a:avLst/>
          </a:prstGeom>
        </p:spPr>
      </p:pic>
      <p:pic>
        <p:nvPicPr>
          <p:cNvPr id="8" name="Picture 7">
            <a:extLst>
              <a:ext uri="{FF2B5EF4-FFF2-40B4-BE49-F238E27FC236}">
                <a16:creationId xmlns:a16="http://schemas.microsoft.com/office/drawing/2014/main" id="{4C32DC40-3ED4-42BB-9921-AF9B944380DD}"/>
              </a:ext>
            </a:extLst>
          </p:cNvPr>
          <p:cNvPicPr>
            <a:picLocks noChangeAspect="1"/>
          </p:cNvPicPr>
          <p:nvPr/>
        </p:nvPicPr>
        <p:blipFill>
          <a:blip r:embed="rId4"/>
          <a:stretch>
            <a:fillRect/>
          </a:stretch>
        </p:blipFill>
        <p:spPr>
          <a:xfrm>
            <a:off x="1143000" y="4554936"/>
            <a:ext cx="4185649" cy="2178464"/>
          </a:xfrm>
          <a:prstGeom prst="rect">
            <a:avLst/>
          </a:prstGeom>
        </p:spPr>
      </p:pic>
      <p:sp>
        <p:nvSpPr>
          <p:cNvPr id="10" name="Rectangle 9">
            <a:extLst>
              <a:ext uri="{FF2B5EF4-FFF2-40B4-BE49-F238E27FC236}">
                <a16:creationId xmlns:a16="http://schemas.microsoft.com/office/drawing/2014/main" id="{8592A16B-923C-46D6-9CCF-6898A4369E8B}"/>
              </a:ext>
            </a:extLst>
          </p:cNvPr>
          <p:cNvSpPr/>
          <p:nvPr/>
        </p:nvSpPr>
        <p:spPr>
          <a:xfrm>
            <a:off x="5181600" y="2742758"/>
            <a:ext cx="3663398" cy="991041"/>
          </a:xfrm>
          <a:prstGeom prst="rect">
            <a:avLst/>
          </a:prstGeom>
        </p:spPr>
        <p:txBody>
          <a:bodyPr wrap="square">
            <a:spAutoFit/>
          </a:bodyPr>
          <a:lstStyle/>
          <a:p>
            <a:pPr algn="ctr"/>
            <a:r>
              <a:rPr lang="en-US" sz="1600" dirty="0"/>
              <a:t>FIGURE 5.35 For modules in series, at any given current the voltages add.</a:t>
            </a:r>
          </a:p>
          <a:p>
            <a:pPr algn="ctr"/>
            <a:r>
              <a:rPr lang="en-US" sz="1200" dirty="0"/>
              <a:t>Masters, Gilbert M. Renewable and Efficient Electric Power Systems, 2nd Edition. Wiley-Blackwell</a:t>
            </a:r>
          </a:p>
        </p:txBody>
      </p:sp>
      <p:sp>
        <p:nvSpPr>
          <p:cNvPr id="11" name="Rectangle 10">
            <a:extLst>
              <a:ext uri="{FF2B5EF4-FFF2-40B4-BE49-F238E27FC236}">
                <a16:creationId xmlns:a16="http://schemas.microsoft.com/office/drawing/2014/main" id="{210BD521-40FD-4899-B7BF-01C6A57A393A}"/>
              </a:ext>
            </a:extLst>
          </p:cNvPr>
          <p:cNvSpPr/>
          <p:nvPr/>
        </p:nvSpPr>
        <p:spPr>
          <a:xfrm>
            <a:off x="5410200" y="5307509"/>
            <a:ext cx="3663398" cy="991041"/>
          </a:xfrm>
          <a:prstGeom prst="rect">
            <a:avLst/>
          </a:prstGeom>
        </p:spPr>
        <p:txBody>
          <a:bodyPr wrap="square">
            <a:spAutoFit/>
          </a:bodyPr>
          <a:lstStyle/>
          <a:p>
            <a:pPr algn="ctr"/>
            <a:r>
              <a:rPr lang="en-US" sz="1600" dirty="0">
                <a:solidFill>
                  <a:srgbClr val="000000"/>
                </a:solidFill>
              </a:rPr>
              <a:t>FIGURE 5.36 For modules in parallel, at any given voltage the currents add.</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extLst>
      <p:ext uri="{BB962C8B-B14F-4D97-AF65-F5344CB8AC3E}">
        <p14:creationId xmlns:p14="http://schemas.microsoft.com/office/powerpoint/2010/main" val="252176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Wired to form Modules</a:t>
            </a:r>
          </a:p>
        </p:txBody>
      </p:sp>
      <p:sp>
        <p:nvSpPr>
          <p:cNvPr id="3" name="Content Placeholder 2"/>
          <p:cNvSpPr>
            <a:spLocks noGrp="1"/>
          </p:cNvSpPr>
          <p:nvPr>
            <p:ph idx="1"/>
          </p:nvPr>
        </p:nvSpPr>
        <p:spPr>
          <a:xfrm>
            <a:off x="285750" y="1219200"/>
            <a:ext cx="8001000" cy="533400"/>
          </a:xfrm>
        </p:spPr>
        <p:txBody>
          <a:bodyPr/>
          <a:lstStyle/>
          <a:p>
            <a:r>
              <a:rPr lang="en-US" sz="2400" dirty="0"/>
              <a:t>Cells can also be wired in series and parallel combinations</a:t>
            </a:r>
          </a:p>
          <a:p>
            <a:r>
              <a:rPr lang="en-US" sz="2400" dirty="0"/>
              <a:t>Terminal Voltage and Currents add as linear combinations of strictly series or parallel modules.</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17</a:t>
            </a:fld>
            <a:endParaRPr lang="en-US" dirty="0"/>
          </a:p>
        </p:txBody>
      </p:sp>
      <p:sp>
        <p:nvSpPr>
          <p:cNvPr id="11" name="Rectangle 10">
            <a:extLst>
              <a:ext uri="{FF2B5EF4-FFF2-40B4-BE49-F238E27FC236}">
                <a16:creationId xmlns:a16="http://schemas.microsoft.com/office/drawing/2014/main" id="{210BD521-40FD-4899-B7BF-01C6A57A393A}"/>
              </a:ext>
            </a:extLst>
          </p:cNvPr>
          <p:cNvSpPr/>
          <p:nvPr/>
        </p:nvSpPr>
        <p:spPr>
          <a:xfrm>
            <a:off x="2667000" y="5638800"/>
            <a:ext cx="4765399" cy="991041"/>
          </a:xfrm>
          <a:prstGeom prst="rect">
            <a:avLst/>
          </a:prstGeom>
        </p:spPr>
        <p:txBody>
          <a:bodyPr wrap="square">
            <a:spAutoFit/>
          </a:bodyPr>
          <a:lstStyle/>
          <a:p>
            <a:pPr algn="ctr"/>
            <a:r>
              <a:rPr lang="en-US" sz="1600" dirty="0">
                <a:solidFill>
                  <a:srgbClr val="000000"/>
                </a:solidFill>
              </a:rPr>
              <a:t>FIGURE 5.37 The total </a:t>
            </a:r>
            <a:r>
              <a:rPr lang="en-US" sz="1600" i="1" dirty="0">
                <a:solidFill>
                  <a:srgbClr val="000000"/>
                </a:solidFill>
              </a:rPr>
              <a:t>I–V</a:t>
            </a:r>
            <a:r>
              <a:rPr lang="en-US" sz="1600" dirty="0">
                <a:solidFill>
                  <a:srgbClr val="000000"/>
                </a:solidFill>
              </a:rPr>
              <a:t> curve of an array consisting of two strings of three modules each</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pic>
        <p:nvPicPr>
          <p:cNvPr id="6" name="Picture 5">
            <a:extLst>
              <a:ext uri="{FF2B5EF4-FFF2-40B4-BE49-F238E27FC236}">
                <a16:creationId xmlns:a16="http://schemas.microsoft.com/office/drawing/2014/main" id="{EC816C3C-7AC7-4FD9-8697-7DDDBD594756}"/>
              </a:ext>
            </a:extLst>
          </p:cNvPr>
          <p:cNvPicPr>
            <a:picLocks noChangeAspect="1"/>
          </p:cNvPicPr>
          <p:nvPr/>
        </p:nvPicPr>
        <p:blipFill>
          <a:blip r:embed="rId3"/>
          <a:stretch>
            <a:fillRect/>
          </a:stretch>
        </p:blipFill>
        <p:spPr>
          <a:xfrm>
            <a:off x="1752600" y="2743200"/>
            <a:ext cx="5829300" cy="2495878"/>
          </a:xfrm>
          <a:prstGeom prst="rect">
            <a:avLst/>
          </a:prstGeom>
        </p:spPr>
      </p:pic>
    </p:spTree>
    <p:extLst>
      <p:ext uri="{BB962C8B-B14F-4D97-AF65-F5344CB8AC3E}">
        <p14:creationId xmlns:p14="http://schemas.microsoft.com/office/powerpoint/2010/main" val="17258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2F9AA2-99ED-428C-B220-99AB8AFA9900}"/>
              </a:ext>
            </a:extLst>
          </p:cNvPr>
          <p:cNvSpPr/>
          <p:nvPr/>
        </p:nvSpPr>
        <p:spPr bwMode="auto">
          <a:xfrm>
            <a:off x="5105400" y="2167889"/>
            <a:ext cx="1066800" cy="524821"/>
          </a:xfrm>
          <a:prstGeom prst="rect">
            <a:avLst/>
          </a:prstGeom>
          <a:solidFill>
            <a:srgbClr val="CCEC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A3DC12F-2295-4472-A798-BADE65FAE0E1}"/>
              </a:ext>
            </a:extLst>
          </p:cNvPr>
          <p:cNvSpPr/>
          <p:nvPr/>
        </p:nvSpPr>
        <p:spPr bwMode="auto">
          <a:xfrm>
            <a:off x="4038600" y="2202180"/>
            <a:ext cx="685800" cy="388620"/>
          </a:xfrm>
          <a:prstGeom prst="rect">
            <a:avLst/>
          </a:prstGeom>
          <a:solidFill>
            <a:srgbClr val="EAFDCF">
              <a:alpha val="5058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a:t>Standard Test Conditions</a:t>
            </a:r>
          </a:p>
        </p:txBody>
      </p:sp>
      <p:sp>
        <p:nvSpPr>
          <p:cNvPr id="3" name="Content Placeholder 2"/>
          <p:cNvSpPr>
            <a:spLocks noGrp="1"/>
          </p:cNvSpPr>
          <p:nvPr>
            <p:ph idx="1"/>
          </p:nvPr>
        </p:nvSpPr>
        <p:spPr>
          <a:xfrm>
            <a:off x="411480" y="1313084"/>
            <a:ext cx="8625840" cy="2072640"/>
          </a:xfrm>
        </p:spPr>
        <p:txBody>
          <a:bodyPr/>
          <a:lstStyle/>
          <a:p>
            <a:r>
              <a:rPr lang="en-US" sz="2400" b="1" dirty="0">
                <a:solidFill>
                  <a:srgbClr val="0000FF"/>
                </a:solidFill>
              </a:rPr>
              <a:t>S</a:t>
            </a:r>
            <a:r>
              <a:rPr lang="en-US" sz="2400" dirty="0"/>
              <a:t>tandard</a:t>
            </a:r>
            <a:r>
              <a:rPr lang="en-US" sz="2400" b="1" dirty="0">
                <a:solidFill>
                  <a:srgbClr val="C00000"/>
                </a:solidFill>
              </a:rPr>
              <a:t> PV </a:t>
            </a:r>
            <a:r>
              <a:rPr lang="en-US" sz="2400" b="1" dirty="0">
                <a:solidFill>
                  <a:srgbClr val="0000FF"/>
                </a:solidFill>
              </a:rPr>
              <a:t>T</a:t>
            </a:r>
            <a:r>
              <a:rPr lang="en-US" sz="2400" dirty="0"/>
              <a:t>est </a:t>
            </a:r>
            <a:r>
              <a:rPr lang="en-US" sz="2400" b="1" dirty="0">
                <a:solidFill>
                  <a:srgbClr val="0000FF"/>
                </a:solidFill>
              </a:rPr>
              <a:t>C</a:t>
            </a:r>
            <a:r>
              <a:rPr lang="en-US" sz="2400" dirty="0"/>
              <a:t>onditions are </a:t>
            </a:r>
            <a:r>
              <a:rPr lang="en-US" sz="2400" b="1" dirty="0">
                <a:solidFill>
                  <a:srgbClr val="C00000"/>
                </a:solidFill>
              </a:rPr>
              <a:t>1 kW/m</a:t>
            </a:r>
            <a:r>
              <a:rPr lang="en-US" sz="2400" b="1" baseline="30000" dirty="0">
                <a:solidFill>
                  <a:srgbClr val="C00000"/>
                </a:solidFill>
              </a:rPr>
              <a:t>2</a:t>
            </a:r>
            <a:r>
              <a:rPr lang="en-US" sz="2400" b="1" dirty="0">
                <a:solidFill>
                  <a:srgbClr val="C00000"/>
                </a:solidFill>
              </a:rPr>
              <a:t> </a:t>
            </a:r>
            <a:r>
              <a:rPr lang="en-US" sz="2400" dirty="0"/>
              <a:t>, </a:t>
            </a:r>
            <a:r>
              <a:rPr lang="en-US" sz="2400" b="1" dirty="0">
                <a:solidFill>
                  <a:srgbClr val="C00000"/>
                </a:solidFill>
              </a:rPr>
              <a:t>25</a:t>
            </a:r>
            <a:r>
              <a:rPr lang="en-US" sz="2400" b="1" dirty="0">
                <a:solidFill>
                  <a:srgbClr val="C00000"/>
                </a:solidFill>
                <a:sym typeface="Symbol"/>
              </a:rPr>
              <a:t></a:t>
            </a:r>
            <a:r>
              <a:rPr lang="en-US" sz="2400" b="1" dirty="0">
                <a:solidFill>
                  <a:srgbClr val="C00000"/>
                </a:solidFill>
              </a:rPr>
              <a:t>C</a:t>
            </a:r>
            <a:r>
              <a:rPr lang="en-US" sz="2400" dirty="0"/>
              <a:t>,</a:t>
            </a:r>
            <a:r>
              <a:rPr lang="en-US" sz="2400" b="1" dirty="0">
                <a:solidFill>
                  <a:srgbClr val="0000FF"/>
                </a:solidFill>
              </a:rPr>
              <a:t> </a:t>
            </a:r>
            <a:r>
              <a:rPr lang="en-US" sz="2400" b="1" dirty="0">
                <a:solidFill>
                  <a:srgbClr val="C00000"/>
                </a:solidFill>
              </a:rPr>
              <a:t>1.5 AMR</a:t>
            </a:r>
          </a:p>
          <a:p>
            <a:r>
              <a:rPr lang="en-US" sz="2400" dirty="0"/>
              <a:t>Cell rating is the </a:t>
            </a:r>
            <a:r>
              <a:rPr lang="en-US" sz="2400" b="1" dirty="0">
                <a:solidFill>
                  <a:srgbClr val="0000FF"/>
                </a:solidFill>
              </a:rPr>
              <a:t>M</a:t>
            </a:r>
            <a:r>
              <a:rPr lang="en-US" sz="2400" dirty="0"/>
              <a:t>aximum </a:t>
            </a:r>
            <a:r>
              <a:rPr lang="en-US" sz="2400" b="1" dirty="0">
                <a:solidFill>
                  <a:srgbClr val="0000FF"/>
                </a:solidFill>
              </a:rPr>
              <a:t>P</a:t>
            </a:r>
            <a:r>
              <a:rPr lang="en-US" sz="2400" dirty="0"/>
              <a:t>ower </a:t>
            </a:r>
            <a:r>
              <a:rPr lang="en-US" sz="2400" b="1" dirty="0">
                <a:solidFill>
                  <a:srgbClr val="0000FF"/>
                </a:solidFill>
              </a:rPr>
              <a:t>P</a:t>
            </a:r>
            <a:r>
              <a:rPr lang="en-US" sz="2400" dirty="0"/>
              <a:t>oint (</a:t>
            </a:r>
            <a:r>
              <a:rPr lang="en-US" sz="2400" b="1" dirty="0">
                <a:solidFill>
                  <a:srgbClr val="0000FF"/>
                </a:solidFill>
              </a:rPr>
              <a:t>MPP</a:t>
            </a:r>
            <a:r>
              <a:rPr lang="en-US" sz="2400" dirty="0"/>
              <a:t>) power</a:t>
            </a:r>
          </a:p>
          <a:p>
            <a:r>
              <a:rPr lang="en-US" sz="2400" dirty="0"/>
              <a:t>Fill factor (</a:t>
            </a:r>
            <a:r>
              <a:rPr lang="en-US" sz="2400" b="1" dirty="0">
                <a:solidFill>
                  <a:srgbClr val="0000FF"/>
                </a:solidFill>
              </a:rPr>
              <a:t>FF</a:t>
            </a:r>
            <a:r>
              <a:rPr lang="en-US" sz="2400" dirty="0"/>
              <a:t>) is ratio of  MPP  to </a:t>
            </a:r>
            <a:r>
              <a:rPr lang="en-US" sz="2400" i="1" dirty="0" err="1"/>
              <a:t>V</a:t>
            </a:r>
            <a:r>
              <a:rPr lang="en-US" sz="2400" i="1" baseline="-25000" dirty="0" err="1"/>
              <a:t>oc</a:t>
            </a:r>
            <a:r>
              <a:rPr lang="en-US" sz="2400" i="1" baseline="-25000" dirty="0"/>
              <a:t> </a:t>
            </a:r>
            <a:r>
              <a:rPr lang="en-US" sz="2400" i="1" dirty="0">
                <a:sym typeface="Symbol"/>
              </a:rPr>
              <a:t> </a:t>
            </a:r>
            <a:r>
              <a:rPr lang="en-US" sz="2400" i="1" dirty="0" err="1">
                <a:sym typeface="Symbol"/>
              </a:rPr>
              <a:t>I</a:t>
            </a:r>
            <a:r>
              <a:rPr lang="en-US" sz="2400" i="1" baseline="-25000" dirty="0" err="1">
                <a:sym typeface="Symbol"/>
              </a:rPr>
              <a:t>sc</a:t>
            </a:r>
            <a:endParaRPr lang="en-US" sz="2400" i="1" baseline="-25000"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18</a:t>
            </a:fld>
            <a:endParaRPr lang="en-US" dirty="0"/>
          </a:p>
        </p:txBody>
      </p:sp>
      <p:sp>
        <p:nvSpPr>
          <p:cNvPr id="7" name="Rectangle 6">
            <a:extLst>
              <a:ext uri="{FF2B5EF4-FFF2-40B4-BE49-F238E27FC236}">
                <a16:creationId xmlns:a16="http://schemas.microsoft.com/office/drawing/2014/main" id="{543775E4-07A2-4544-9E40-B78A87D08062}"/>
              </a:ext>
            </a:extLst>
          </p:cNvPr>
          <p:cNvSpPr/>
          <p:nvPr/>
        </p:nvSpPr>
        <p:spPr>
          <a:xfrm>
            <a:off x="838200" y="5975425"/>
            <a:ext cx="7848600" cy="846386"/>
          </a:xfrm>
          <a:prstGeom prst="rect">
            <a:avLst/>
          </a:prstGeom>
        </p:spPr>
        <p:txBody>
          <a:bodyPr wrap="square">
            <a:spAutoFit/>
          </a:bodyPr>
          <a:lstStyle/>
          <a:p>
            <a:pPr algn="ctr"/>
            <a:r>
              <a:rPr lang="en-US" sz="1600" dirty="0">
                <a:solidFill>
                  <a:srgbClr val="000000"/>
                </a:solidFill>
              </a:rPr>
              <a:t>FIGURE 5.41 The maximum power point (MPP) corresponds to the biggest rectangle that can fit beneath the </a:t>
            </a:r>
            <a:r>
              <a:rPr lang="en-US" sz="1600" i="1" dirty="0">
                <a:solidFill>
                  <a:srgbClr val="000000"/>
                </a:solidFill>
              </a:rPr>
              <a:t>I–V</a:t>
            </a:r>
            <a:r>
              <a:rPr lang="en-US" sz="1600" dirty="0">
                <a:solidFill>
                  <a:srgbClr val="000000"/>
                </a:solidFill>
              </a:rPr>
              <a:t> curve. </a:t>
            </a:r>
          </a:p>
          <a:p>
            <a:pPr algn="ctr">
              <a:spcBef>
                <a:spcPts val="600"/>
              </a:spcBef>
            </a:pP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grpSp>
        <p:nvGrpSpPr>
          <p:cNvPr id="10" name="Group 9">
            <a:extLst>
              <a:ext uri="{FF2B5EF4-FFF2-40B4-BE49-F238E27FC236}">
                <a16:creationId xmlns:a16="http://schemas.microsoft.com/office/drawing/2014/main" id="{BC5862BC-4170-49F8-BDF8-AB0021F1545F}"/>
              </a:ext>
            </a:extLst>
          </p:cNvPr>
          <p:cNvGrpSpPr/>
          <p:nvPr/>
        </p:nvGrpSpPr>
        <p:grpSpPr>
          <a:xfrm>
            <a:off x="2286000" y="2819400"/>
            <a:ext cx="5168205" cy="3029336"/>
            <a:chOff x="2362200" y="2667000"/>
            <a:chExt cx="5168205" cy="3029336"/>
          </a:xfrm>
        </p:grpSpPr>
        <p:pic>
          <p:nvPicPr>
            <p:cNvPr id="5" name="Picture 4">
              <a:extLst>
                <a:ext uri="{FF2B5EF4-FFF2-40B4-BE49-F238E27FC236}">
                  <a16:creationId xmlns:a16="http://schemas.microsoft.com/office/drawing/2014/main" id="{480EAC27-5B8E-4C0A-8696-ADAFA92A350C}"/>
                </a:ext>
              </a:extLst>
            </p:cNvPr>
            <p:cNvPicPr>
              <a:picLocks noChangeAspect="1"/>
            </p:cNvPicPr>
            <p:nvPr/>
          </p:nvPicPr>
          <p:blipFill>
            <a:blip r:embed="rId2"/>
            <a:stretch>
              <a:fillRect/>
            </a:stretch>
          </p:blipFill>
          <p:spPr>
            <a:xfrm>
              <a:off x="2362200" y="2667000"/>
              <a:ext cx="5168205" cy="3029336"/>
            </a:xfrm>
            <a:prstGeom prst="rect">
              <a:avLst/>
            </a:prstGeom>
          </p:spPr>
        </p:pic>
        <p:sp>
          <p:nvSpPr>
            <p:cNvPr id="8" name="Rectangle 7">
              <a:extLst>
                <a:ext uri="{FF2B5EF4-FFF2-40B4-BE49-F238E27FC236}">
                  <a16:creationId xmlns:a16="http://schemas.microsoft.com/office/drawing/2014/main" id="{9AEF0E96-07E1-4B5F-9A02-F262F38441F1}"/>
                </a:ext>
              </a:extLst>
            </p:cNvPr>
            <p:cNvSpPr/>
            <p:nvPr/>
          </p:nvSpPr>
          <p:spPr bwMode="auto">
            <a:xfrm>
              <a:off x="2895600" y="3276600"/>
              <a:ext cx="2971800" cy="1905000"/>
            </a:xfrm>
            <a:prstGeom prst="rect">
              <a:avLst/>
            </a:prstGeom>
            <a:solidFill>
              <a:srgbClr val="FFFF00">
                <a:alpha val="4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8B94C1B6-27EF-480B-8DE5-3885D0686628}"/>
                </a:ext>
              </a:extLst>
            </p:cNvPr>
            <p:cNvSpPr/>
            <p:nvPr/>
          </p:nvSpPr>
          <p:spPr bwMode="auto">
            <a:xfrm>
              <a:off x="2860965" y="3110346"/>
              <a:ext cx="3657600" cy="2057400"/>
            </a:xfrm>
            <a:prstGeom prst="rect">
              <a:avLst/>
            </a:prstGeom>
            <a:solidFill>
              <a:srgbClr val="CCECFF">
                <a:alpha val="4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4027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001000" cy="1066800"/>
          </a:xfrm>
        </p:spPr>
        <p:txBody>
          <a:bodyPr/>
          <a:lstStyle/>
          <a:p>
            <a:r>
              <a:rPr lang="en-US" dirty="0"/>
              <a:t>Announcements</a:t>
            </a:r>
          </a:p>
        </p:txBody>
      </p:sp>
      <p:sp>
        <p:nvSpPr>
          <p:cNvPr id="45059" name="Content Placeholder 2"/>
          <p:cNvSpPr>
            <a:spLocks noGrp="1"/>
          </p:cNvSpPr>
          <p:nvPr>
            <p:ph idx="1"/>
          </p:nvPr>
        </p:nvSpPr>
        <p:spPr>
          <a:xfrm>
            <a:off x="365760" y="1280160"/>
            <a:ext cx="8625840" cy="4815840"/>
          </a:xfrm>
        </p:spPr>
        <p:txBody>
          <a:bodyPr/>
          <a:lstStyle/>
          <a:p>
            <a:r>
              <a:rPr lang="en-US" sz="2400" dirty="0"/>
              <a:t>Reading Chapter 5</a:t>
            </a:r>
          </a:p>
          <a:p>
            <a:r>
              <a:rPr lang="en-US" sz="2400" dirty="0"/>
              <a:t>HW 5:</a:t>
            </a:r>
          </a:p>
          <a:p>
            <a:pPr marL="400050" lvl="1" indent="0">
              <a:buNone/>
            </a:pPr>
            <a:r>
              <a:rPr lang="en-US" sz="2200" dirty="0"/>
              <a:t>For Quiz 5</a:t>
            </a:r>
          </a:p>
          <a:p>
            <a:pPr marL="1144588" lvl="1" indent="-342900"/>
            <a:r>
              <a:rPr lang="en-US" sz="2200" dirty="0"/>
              <a:t>5.2, 5.3, 5.4, 5.5, 5.7, 5.8, 5.10, 5.11</a:t>
            </a:r>
          </a:p>
          <a:p>
            <a:pPr marL="1144588" lvl="1" indent="-342900"/>
            <a:r>
              <a:rPr lang="en-US" sz="2200" dirty="0"/>
              <a:t>Additional problem</a:t>
            </a:r>
          </a:p>
          <a:p>
            <a:pPr marL="739775" lvl="1" indent="-279400">
              <a:buNone/>
            </a:pPr>
            <a:r>
              <a:rPr lang="en-US" sz="2200" dirty="0"/>
              <a:t>Before Midterm Exam 1  </a:t>
            </a:r>
          </a:p>
          <a:p>
            <a:pPr marL="1144588" lvl="1" indent="-342900"/>
            <a:r>
              <a:rPr lang="en-US" sz="2200" dirty="0"/>
              <a:t>5.6, 5.7, 5.9</a:t>
            </a:r>
          </a:p>
          <a:p>
            <a:endParaRPr lang="en-US" sz="2400" dirty="0"/>
          </a:p>
          <a:p>
            <a:r>
              <a:rPr lang="en-US" sz="2400" dirty="0"/>
              <a:t>Quiz 5:  22 Feb 18</a:t>
            </a:r>
          </a:p>
          <a:p>
            <a:r>
              <a:rPr lang="en-US" sz="2400" dirty="0"/>
              <a:t>Midterm Exam 1  </a:t>
            </a:r>
          </a:p>
          <a:p>
            <a:pPr lvl="1"/>
            <a:r>
              <a:rPr lang="en-US" sz="2000" dirty="0"/>
              <a:t>1 Mar 18 (Thursday – 2 weeks) During class period</a:t>
            </a:r>
          </a:p>
          <a:p>
            <a:pPr lvl="1"/>
            <a:r>
              <a:rPr lang="en-US" sz="2000" dirty="0"/>
              <a:t>1 page of notes – blanks provided – will be turned in.</a:t>
            </a:r>
          </a:p>
          <a:p>
            <a:endParaRPr lang="en-US" sz="2400" dirty="0"/>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04"/>
            <a:ext cx="6705600" cy="762000"/>
          </a:xfrm>
        </p:spPr>
        <p:txBody>
          <a:bodyPr/>
          <a:lstStyle/>
          <a:p>
            <a:r>
              <a:rPr lang="en-US" sz="2800" dirty="0"/>
              <a:t>Impact of Temperature and Insolation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080" y="1082182"/>
                <a:ext cx="8625840" cy="1158240"/>
              </a:xfrm>
            </p:spPr>
            <p:txBody>
              <a:bodyPr/>
              <a:lstStyle/>
              <a:p>
                <a:r>
                  <a:rPr lang="en-US" sz="2400" dirty="0"/>
                  <a:t>Cell output is sensitive to </a:t>
                </a:r>
                <a:r>
                  <a:rPr lang="en-US" sz="2400" b="1" dirty="0">
                    <a:solidFill>
                      <a:srgbClr val="C00000"/>
                    </a:solidFill>
                  </a:rPr>
                  <a:t>T</a:t>
                </a:r>
                <a:r>
                  <a:rPr lang="en-US" sz="2400" dirty="0"/>
                  <a:t> and </a:t>
                </a:r>
                <a:r>
                  <a:rPr lang="en-US" sz="2400" b="1" dirty="0">
                    <a:solidFill>
                      <a:srgbClr val="C00000"/>
                    </a:solidFill>
                  </a:rPr>
                  <a:t>Insolation</a:t>
                </a:r>
              </a:p>
              <a:p>
                <a:r>
                  <a:rPr lang="en-US" sz="2800" b="1" i="1" dirty="0" err="1">
                    <a:solidFill>
                      <a:srgbClr val="0000FF"/>
                    </a:solidFill>
                  </a:rPr>
                  <a:t>V</a:t>
                </a:r>
                <a:r>
                  <a:rPr lang="en-US" sz="2800" b="1" i="1" baseline="-25000" dirty="0" err="1">
                    <a:solidFill>
                      <a:srgbClr val="0000FF"/>
                    </a:solidFill>
                  </a:rPr>
                  <a:t>oc</a:t>
                </a:r>
                <a:r>
                  <a:rPr lang="en-US" sz="2400" dirty="0"/>
                  <a:t> drops by </a:t>
                </a:r>
                <a:r>
                  <a:rPr lang="en-US" sz="2400" b="1" dirty="0">
                    <a:solidFill>
                      <a:srgbClr val="0000FF"/>
                    </a:solidFill>
                  </a:rPr>
                  <a:t>~ </a:t>
                </a:r>
                <a14:m>
                  <m:oMath xmlns:m="http://schemas.openxmlformats.org/officeDocument/2006/math">
                    <m:f>
                      <m:fPr>
                        <m:ctrlPr>
                          <a:rPr lang="en-US" sz="2800" b="1" i="1" smtClean="0">
                            <a:solidFill>
                              <a:srgbClr val="0000FF"/>
                            </a:solidFill>
                            <a:latin typeface="Cambria Math" panose="02040503050406030204" pitchFamily="18" charset="0"/>
                          </a:rPr>
                        </m:ctrlPr>
                      </m:fPr>
                      <m:num>
                        <m:r>
                          <a:rPr lang="en-US" sz="2800" b="1" i="1" smtClean="0">
                            <a:solidFill>
                              <a:srgbClr val="0000FF"/>
                            </a:solidFill>
                            <a:latin typeface="Cambria Math" panose="02040503050406030204" pitchFamily="18" charset="0"/>
                          </a:rPr>
                          <m:t>𝟎</m:t>
                        </m:r>
                        <m:r>
                          <a:rPr lang="en-US" sz="2800" b="1" i="1" smtClean="0">
                            <a:solidFill>
                              <a:srgbClr val="0000FF"/>
                            </a:solidFill>
                            <a:latin typeface="Cambria Math" panose="02040503050406030204" pitchFamily="18" charset="0"/>
                          </a:rPr>
                          <m:t>.</m:t>
                        </m:r>
                        <m:r>
                          <a:rPr lang="en-US" sz="2800" b="1" i="1" smtClean="0">
                            <a:solidFill>
                              <a:srgbClr val="0000FF"/>
                            </a:solidFill>
                            <a:latin typeface="Cambria Math" panose="02040503050406030204" pitchFamily="18" charset="0"/>
                          </a:rPr>
                          <m:t>𝟑𝟑</m:t>
                        </m:r>
                        <m:r>
                          <a:rPr lang="en-US" sz="2800" b="1" i="1" smtClean="0">
                            <a:solidFill>
                              <a:srgbClr val="0000FF"/>
                            </a:solidFill>
                            <a:latin typeface="Cambria Math" panose="02040503050406030204" pitchFamily="18" charset="0"/>
                          </a:rPr>
                          <m:t>%</m:t>
                        </m:r>
                      </m:num>
                      <m:den>
                        <m:r>
                          <a:rPr lang="en-US" sz="2800" b="1" i="1" baseline="30000" smtClean="0">
                            <a:solidFill>
                              <a:srgbClr val="0000FF"/>
                            </a:solidFill>
                            <a:latin typeface="Cambria Math" panose="02040503050406030204" pitchFamily="18" charset="0"/>
                          </a:rPr>
                          <m:t>𝒐</m:t>
                        </m:r>
                        <m:r>
                          <a:rPr lang="en-US" sz="2800" b="1" i="1" smtClean="0">
                            <a:solidFill>
                              <a:srgbClr val="0000FF"/>
                            </a:solidFill>
                            <a:latin typeface="Cambria Math" panose="02040503050406030204" pitchFamily="18" charset="0"/>
                          </a:rPr>
                          <m:t>𝑪</m:t>
                        </m:r>
                      </m:den>
                    </m:f>
                  </m:oMath>
                </a14:m>
                <a:r>
                  <a:rPr lang="en-US" sz="2400" dirty="0"/>
                  <a:t> </a:t>
                </a:r>
                <a:r>
                  <a:rPr lang="en-US" dirty="0"/>
                  <a:t>						</a:t>
                </a:r>
                <a:r>
                  <a:rPr lang="en-US" sz="1800" dirty="0">
                    <a:solidFill>
                      <a:srgbClr val="00B050"/>
                    </a:solidFill>
                  </a:rPr>
                  <a:t>(</a:t>
                </a:r>
                <a:r>
                  <a:rPr lang="en-US" sz="1800" b="1" i="1" dirty="0">
                    <a:solidFill>
                      <a:srgbClr val="00B050"/>
                    </a:solidFill>
                  </a:rPr>
                  <a:t>panel dependent – check spec sheet</a:t>
                </a:r>
                <a:r>
                  <a:rPr lang="en-US" sz="1800" dirty="0">
                    <a:solidFill>
                      <a:srgbClr val="00B050"/>
                    </a:solidFill>
                  </a:rPr>
                  <a:t>)</a:t>
                </a:r>
                <a:endParaRPr lang="en-US" sz="2400"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080" y="1082182"/>
                <a:ext cx="8625840" cy="1158240"/>
              </a:xfrm>
              <a:blipFill>
                <a:blip r:embed="rId3"/>
                <a:stretch>
                  <a:fillRect l="-1837" t="-10000" b="-42105"/>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19</a:t>
            </a:fld>
            <a:endParaRPr lang="en-US" dirty="0"/>
          </a:p>
        </p:txBody>
      </p:sp>
      <p:pic>
        <p:nvPicPr>
          <p:cNvPr id="7" name="Picture 6">
            <a:extLst>
              <a:ext uri="{FF2B5EF4-FFF2-40B4-BE49-F238E27FC236}">
                <a16:creationId xmlns:a16="http://schemas.microsoft.com/office/drawing/2014/main" id="{C96A7EB9-A031-4E3E-8124-42DD0437B43D}"/>
              </a:ext>
            </a:extLst>
          </p:cNvPr>
          <p:cNvPicPr>
            <a:picLocks noChangeAspect="1"/>
          </p:cNvPicPr>
          <p:nvPr/>
        </p:nvPicPr>
        <p:blipFill rotWithShape="1">
          <a:blip r:embed="rId4"/>
          <a:srcRect l="2455" r="49137"/>
          <a:stretch/>
        </p:blipFill>
        <p:spPr>
          <a:xfrm>
            <a:off x="5719006" y="1571814"/>
            <a:ext cx="3165914" cy="3564522"/>
          </a:xfrm>
          <a:prstGeom prst="rect">
            <a:avLst/>
          </a:prstGeom>
        </p:spPr>
      </p:pic>
      <p:sp>
        <p:nvSpPr>
          <p:cNvPr id="9" name="Rectangle 8">
            <a:extLst>
              <a:ext uri="{FF2B5EF4-FFF2-40B4-BE49-F238E27FC236}">
                <a16:creationId xmlns:a16="http://schemas.microsoft.com/office/drawing/2014/main" id="{CB3D4DCB-A4F7-41AA-B3DD-B33B1A503074}"/>
              </a:ext>
            </a:extLst>
          </p:cNvPr>
          <p:cNvSpPr/>
          <p:nvPr/>
        </p:nvSpPr>
        <p:spPr>
          <a:xfrm>
            <a:off x="5077460" y="5486400"/>
            <a:ext cx="3713480" cy="1237262"/>
          </a:xfrm>
          <a:prstGeom prst="rect">
            <a:avLst/>
          </a:prstGeom>
        </p:spPr>
        <p:txBody>
          <a:bodyPr wrap="square">
            <a:spAutoFit/>
          </a:bodyPr>
          <a:lstStyle/>
          <a:p>
            <a:pPr algn="ctr"/>
            <a:r>
              <a:rPr lang="en-US" sz="1600" dirty="0">
                <a:solidFill>
                  <a:srgbClr val="000000"/>
                </a:solidFill>
              </a:rPr>
              <a:t>FIGURE 5.42 I-V characteristic curves under various cell temperatures for a Kyocera KC120-1 PV module.</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
        <p:nvSpPr>
          <p:cNvPr id="5" name="TextBox 4">
            <a:extLst>
              <a:ext uri="{FF2B5EF4-FFF2-40B4-BE49-F238E27FC236}">
                <a16:creationId xmlns:a16="http://schemas.microsoft.com/office/drawing/2014/main" id="{0D7A54D3-73AC-4094-B75D-6D0405FC233F}"/>
              </a:ext>
            </a:extLst>
          </p:cNvPr>
          <p:cNvSpPr txBox="1"/>
          <p:nvPr/>
        </p:nvSpPr>
        <p:spPr>
          <a:xfrm>
            <a:off x="-29646" y="3817979"/>
            <a:ext cx="6019800" cy="2031325"/>
          </a:xfrm>
          <a:prstGeom prst="rect">
            <a:avLst/>
          </a:prstGeom>
          <a:noFill/>
        </p:spPr>
        <p:txBody>
          <a:bodyPr wrap="square" rtlCol="0">
            <a:spAutoFit/>
          </a:bodyPr>
          <a:lstStyle/>
          <a:p>
            <a:pPr marL="858837" lvl="1" indent="-285750">
              <a:buFont typeface="Times New Roman" panose="02020603050405020304" pitchFamily="18" charset="0"/>
              <a:buChar char="̶"/>
            </a:pPr>
            <a:r>
              <a:rPr lang="en-US" sz="1800" b="1" i="1" dirty="0">
                <a:solidFill>
                  <a:srgbClr val="0000FF"/>
                </a:solidFill>
              </a:rPr>
              <a:t>S</a:t>
            </a:r>
            <a:r>
              <a:rPr lang="en-US" sz="1800" dirty="0"/>
              <a:t> – Insolation (kW/m</a:t>
            </a:r>
            <a:r>
              <a:rPr lang="en-US" sz="1800" baseline="30000" dirty="0"/>
              <a:t>2</a:t>
            </a:r>
            <a:r>
              <a:rPr lang="en-US" sz="1800" dirty="0"/>
              <a:t>)</a:t>
            </a:r>
          </a:p>
          <a:p>
            <a:pPr marL="858837" lvl="1" indent="-285750">
              <a:buFont typeface="Times New Roman" panose="02020603050405020304" pitchFamily="18" charset="0"/>
              <a:buChar char="̶"/>
            </a:pPr>
            <a:r>
              <a:rPr lang="en-US" sz="1800" b="1" i="1" dirty="0">
                <a:solidFill>
                  <a:srgbClr val="0000FF"/>
                </a:solidFill>
              </a:rPr>
              <a:t>NOCT</a:t>
            </a:r>
            <a:r>
              <a:rPr lang="en-US" sz="1800" dirty="0"/>
              <a:t> – Nominal Operating Cell T.  </a:t>
            </a:r>
            <a:r>
              <a:rPr lang="en-US" sz="1800" b="1" i="1" dirty="0">
                <a:solidFill>
                  <a:srgbClr val="00B050"/>
                </a:solidFill>
                <a:latin typeface="+mn-lt"/>
              </a:rPr>
              <a:t>(panel spec) </a:t>
            </a:r>
          </a:p>
          <a:p>
            <a:pPr marL="858837" lvl="1" indent="-285750">
              <a:buFont typeface="Times New Roman" panose="02020603050405020304" pitchFamily="18" charset="0"/>
              <a:buChar char="̶"/>
            </a:pPr>
            <a:r>
              <a:rPr lang="en-US" sz="1800" b="1" dirty="0"/>
              <a:t>Industry standard </a:t>
            </a:r>
            <a:r>
              <a:rPr lang="en-US" sz="1800" dirty="0"/>
              <a:t>is that </a:t>
            </a:r>
            <a:r>
              <a:rPr lang="en-US" sz="1800" b="1" i="1" dirty="0">
                <a:solidFill>
                  <a:srgbClr val="0000FF"/>
                </a:solidFill>
              </a:rPr>
              <a:t>NOCT</a:t>
            </a:r>
            <a:r>
              <a:rPr lang="en-US" sz="1800" dirty="0"/>
              <a:t> reported </a:t>
            </a:r>
            <a:r>
              <a:rPr lang="en-US" sz="1800" b="1" dirty="0">
                <a:solidFill>
                  <a:srgbClr val="0000FF"/>
                </a:solidFill>
              </a:rPr>
              <a:t>@</a:t>
            </a:r>
            <a:r>
              <a:rPr lang="en-US" sz="1800" dirty="0"/>
              <a:t> 	</a:t>
            </a:r>
          </a:p>
          <a:p>
            <a:pPr marL="1316037" lvl="2" indent="-285750">
              <a:buFont typeface="Times New Roman" panose="02020603050405020304" pitchFamily="18" charset="0"/>
              <a:buChar char="̶"/>
            </a:pPr>
            <a:r>
              <a:rPr lang="en-US" sz="1800" b="1" dirty="0">
                <a:solidFill>
                  <a:srgbClr val="C00000"/>
                </a:solidFill>
              </a:rPr>
              <a:t>20</a:t>
            </a:r>
            <a:r>
              <a:rPr lang="en-US" sz="1800" b="1" baseline="30000" dirty="0">
                <a:solidFill>
                  <a:srgbClr val="C00000"/>
                </a:solidFill>
              </a:rPr>
              <a:t>o</a:t>
            </a:r>
            <a:r>
              <a:rPr lang="en-US" sz="1800" b="1" dirty="0">
                <a:solidFill>
                  <a:srgbClr val="C00000"/>
                </a:solidFill>
              </a:rPr>
              <a:t> C ambient </a:t>
            </a:r>
            <a:r>
              <a:rPr lang="en-US" sz="1800" b="1" dirty="0">
                <a:solidFill>
                  <a:srgbClr val="0000FF"/>
                </a:solidFill>
              </a:rPr>
              <a:t>and</a:t>
            </a:r>
            <a:r>
              <a:rPr lang="en-US" sz="1800" dirty="0">
                <a:solidFill>
                  <a:srgbClr val="C00000"/>
                </a:solidFill>
              </a:rPr>
              <a:t> </a:t>
            </a:r>
          </a:p>
          <a:p>
            <a:pPr marL="1316037" lvl="2" indent="-285750">
              <a:buFont typeface="Times New Roman" panose="02020603050405020304" pitchFamily="18" charset="0"/>
              <a:buChar char="̶"/>
            </a:pPr>
            <a:r>
              <a:rPr lang="en-US" sz="1800" b="1" dirty="0">
                <a:solidFill>
                  <a:srgbClr val="C00000"/>
                </a:solidFill>
              </a:rPr>
              <a:t>0.8 (kW/m</a:t>
            </a:r>
            <a:r>
              <a:rPr lang="en-US" sz="1800" b="1" baseline="30000" dirty="0">
                <a:solidFill>
                  <a:srgbClr val="C00000"/>
                </a:solidFill>
              </a:rPr>
              <a:t>2</a:t>
            </a:r>
            <a:r>
              <a:rPr lang="en-US" sz="1800" b="1" dirty="0">
                <a:solidFill>
                  <a:srgbClr val="C00000"/>
                </a:solidFill>
              </a:rPr>
              <a:t>) </a:t>
            </a:r>
            <a:r>
              <a:rPr lang="en-US" sz="1800" b="1" dirty="0">
                <a:solidFill>
                  <a:srgbClr val="0000FF"/>
                </a:solidFill>
              </a:rPr>
              <a:t>and</a:t>
            </a:r>
            <a:r>
              <a:rPr lang="en-US" sz="1800" dirty="0">
                <a:solidFill>
                  <a:srgbClr val="C00000"/>
                </a:solidFill>
              </a:rPr>
              <a:t> </a:t>
            </a:r>
          </a:p>
          <a:p>
            <a:pPr marL="1316037" lvl="2" indent="-285750">
              <a:buFont typeface="Times New Roman" panose="02020603050405020304" pitchFamily="18" charset="0"/>
              <a:buChar char="̶"/>
            </a:pPr>
            <a:r>
              <a:rPr lang="en-US" sz="1800" b="1" dirty="0">
                <a:solidFill>
                  <a:srgbClr val="C00000"/>
                </a:solidFill>
              </a:rPr>
              <a:t>wind @ 1 m/s</a:t>
            </a:r>
          </a:p>
        </p:txBody>
      </p:sp>
      <p:graphicFrame>
        <p:nvGraphicFramePr>
          <p:cNvPr id="6" name="Object 5">
            <a:extLst>
              <a:ext uri="{FF2B5EF4-FFF2-40B4-BE49-F238E27FC236}">
                <a16:creationId xmlns:a16="http://schemas.microsoft.com/office/drawing/2014/main" id="{3FCBC51E-2C74-47E1-9C34-727AB73A0374}"/>
              </a:ext>
            </a:extLst>
          </p:cNvPr>
          <p:cNvGraphicFramePr>
            <a:graphicFrameLocks noChangeAspect="1"/>
          </p:cNvGraphicFramePr>
          <p:nvPr>
            <p:extLst>
              <p:ext uri="{D42A27DB-BD31-4B8C-83A1-F6EECF244321}">
                <p14:modId xmlns:p14="http://schemas.microsoft.com/office/powerpoint/2010/main" val="1071485444"/>
              </p:ext>
            </p:extLst>
          </p:nvPr>
        </p:nvGraphicFramePr>
        <p:xfrm>
          <a:off x="4889500" y="2825750"/>
          <a:ext cx="177800" cy="292100"/>
        </p:xfrm>
        <a:graphic>
          <a:graphicData uri="http://schemas.openxmlformats.org/presentationml/2006/ole">
            <mc:AlternateContent xmlns:mc="http://schemas.openxmlformats.org/markup-compatibility/2006">
              <mc:Choice xmlns:v="urn:schemas-microsoft-com:vml" Requires="v">
                <p:oleObj spid="_x0000_s129065" name="Equation" r:id="rId5" imgW="177480" imgH="291960" progId="Equation.DSMT4">
                  <p:embed/>
                </p:oleObj>
              </mc:Choice>
              <mc:Fallback>
                <p:oleObj name="Equation" r:id="rId5" imgW="177480" imgH="291960" progId="Equation.DSMT4">
                  <p:embed/>
                  <p:pic>
                    <p:nvPicPr>
                      <p:cNvPr id="0" name=""/>
                      <p:cNvPicPr/>
                      <p:nvPr/>
                    </p:nvPicPr>
                    <p:blipFill>
                      <a:blip r:embed="rId6"/>
                      <a:stretch>
                        <a:fillRect/>
                      </a:stretch>
                    </p:blipFill>
                    <p:spPr>
                      <a:xfrm>
                        <a:off x="4889500" y="2825750"/>
                        <a:ext cx="177800" cy="292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984C67-A4C7-4376-8AA5-465DE2DCB2A1}"/>
              </a:ext>
            </a:extLst>
          </p:cNvPr>
          <p:cNvGraphicFramePr>
            <a:graphicFrameLocks noChangeAspect="1"/>
          </p:cNvGraphicFramePr>
          <p:nvPr>
            <p:extLst>
              <p:ext uri="{D42A27DB-BD31-4B8C-83A1-F6EECF244321}">
                <p14:modId xmlns:p14="http://schemas.microsoft.com/office/powerpoint/2010/main" val="2070302037"/>
              </p:ext>
            </p:extLst>
          </p:nvPr>
        </p:nvGraphicFramePr>
        <p:xfrm>
          <a:off x="533400" y="2867517"/>
          <a:ext cx="3683000" cy="800100"/>
        </p:xfrm>
        <a:graphic>
          <a:graphicData uri="http://schemas.openxmlformats.org/presentationml/2006/ole">
            <mc:AlternateContent xmlns:mc="http://schemas.openxmlformats.org/markup-compatibility/2006">
              <mc:Choice xmlns:v="urn:schemas-microsoft-com:vml" Requires="v">
                <p:oleObj spid="_x0000_s129066" name="Equation" r:id="rId7" imgW="3682800" imgH="799920" progId="Equation.DSMT4">
                  <p:embed/>
                </p:oleObj>
              </mc:Choice>
              <mc:Fallback>
                <p:oleObj name="Equation" r:id="rId7" imgW="3682800" imgH="799920" progId="Equation.DSMT4">
                  <p:embed/>
                  <p:pic>
                    <p:nvPicPr>
                      <p:cNvPr id="0" name=""/>
                      <p:cNvPicPr/>
                      <p:nvPr/>
                    </p:nvPicPr>
                    <p:blipFill>
                      <a:blip r:embed="rId8"/>
                      <a:stretch>
                        <a:fillRect/>
                      </a:stretch>
                    </p:blipFill>
                    <p:spPr>
                      <a:xfrm>
                        <a:off x="533400" y="2867517"/>
                        <a:ext cx="3683000" cy="800100"/>
                      </a:xfrm>
                      <a:prstGeom prst="rect">
                        <a:avLst/>
                      </a:prstGeom>
                    </p:spPr>
                  </p:pic>
                </p:oleObj>
              </mc:Fallback>
            </mc:AlternateContent>
          </a:graphicData>
        </a:graphic>
      </p:graphicFrame>
    </p:spTree>
    <p:extLst>
      <p:ext uri="{BB962C8B-B14F-4D97-AF65-F5344CB8AC3E}">
        <p14:creationId xmlns:p14="http://schemas.microsoft.com/office/powerpoint/2010/main" val="295465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Module Shading</a:t>
            </a:r>
          </a:p>
        </p:txBody>
      </p:sp>
      <p:sp>
        <p:nvSpPr>
          <p:cNvPr id="3" name="Content Placeholder 2"/>
          <p:cNvSpPr>
            <a:spLocks noGrp="1"/>
          </p:cNvSpPr>
          <p:nvPr>
            <p:ph idx="1"/>
          </p:nvPr>
        </p:nvSpPr>
        <p:spPr>
          <a:xfrm>
            <a:off x="304800" y="1136351"/>
            <a:ext cx="8001000" cy="3733800"/>
          </a:xfrm>
        </p:spPr>
        <p:txBody>
          <a:bodyPr/>
          <a:lstStyle/>
          <a:p>
            <a:r>
              <a:rPr lang="en-US" dirty="0"/>
              <a:t>PV module output can be severely reduced </a:t>
            </a:r>
            <a:r>
              <a:rPr lang="en-US" b="1" dirty="0">
                <a:solidFill>
                  <a:srgbClr val="0000FF"/>
                </a:solidFill>
              </a:rPr>
              <a:t>(&gt;50%)  </a:t>
            </a:r>
            <a:r>
              <a:rPr lang="en-US" dirty="0"/>
              <a:t>w/ small portion shaded</a:t>
            </a:r>
          </a:p>
          <a:p>
            <a:r>
              <a:rPr lang="en-US" dirty="0"/>
              <a:t>A </a:t>
            </a:r>
            <a:r>
              <a:rPr lang="en-US" b="1" dirty="0">
                <a:solidFill>
                  <a:srgbClr val="0000FF"/>
                </a:solidFill>
              </a:rPr>
              <a:t>single shaded cell </a:t>
            </a:r>
            <a:r>
              <a:rPr lang="en-US" dirty="0"/>
              <a:t>in a </a:t>
            </a:r>
            <a:r>
              <a:rPr lang="en-US" b="1" dirty="0">
                <a:solidFill>
                  <a:srgbClr val="0000FF"/>
                </a:solidFill>
              </a:rPr>
              <a:t>long cell string </a:t>
            </a:r>
            <a:r>
              <a:rPr lang="en-US" b="1" dirty="0">
                <a:solidFill>
                  <a:srgbClr val="C00000"/>
                </a:solidFill>
              </a:rPr>
              <a:t>limits</a:t>
            </a:r>
            <a:r>
              <a:rPr lang="en-US" dirty="0"/>
              <a:t> </a:t>
            </a:r>
            <a:r>
              <a:rPr lang="en-US" b="1" i="1" dirty="0">
                <a:latin typeface="Calibri" panose="020F0502020204030204" pitchFamily="34" charset="0"/>
                <a:cs typeface="Calibri" panose="020F0502020204030204" pitchFamily="34" charset="0"/>
              </a:rPr>
              <a:t>current in all cells</a:t>
            </a:r>
          </a:p>
          <a:p>
            <a:pPr lvl="1"/>
            <a:r>
              <a:rPr lang="en-US" b="1" i="1" dirty="0">
                <a:latin typeface="Calibri" panose="020F0502020204030204" pitchFamily="34" charset="0"/>
                <a:cs typeface="Calibri" panose="020F0502020204030204" pitchFamily="34" charset="0"/>
              </a:rPr>
              <a:t>I</a:t>
            </a:r>
            <a:r>
              <a:rPr lang="en-US" b="1" i="1" baseline="-25000" dirty="0">
                <a:latin typeface="Calibri" panose="020F0502020204030204" pitchFamily="34" charset="0"/>
                <a:cs typeface="Calibri" panose="020F0502020204030204" pitchFamily="34" charset="0"/>
              </a:rPr>
              <a:t>SC</a:t>
            </a:r>
            <a:r>
              <a:rPr lang="en-US" b="1" i="1" dirty="0">
                <a:latin typeface="Calibri" panose="020F0502020204030204" pitchFamily="34" charset="0"/>
                <a:cs typeface="Calibri" panose="020F0502020204030204" pitchFamily="34" charset="0"/>
              </a:rPr>
              <a:t> depends directly upon Insolation:  </a:t>
            </a:r>
            <a:r>
              <a:rPr lang="en-US" sz="2400" b="1" i="1" dirty="0">
                <a:solidFill>
                  <a:srgbClr val="C00000"/>
                </a:solidFill>
                <a:latin typeface="Times New Roman" panose="02020603050405020304" pitchFamily="18" charset="0"/>
                <a:cs typeface="Times New Roman" panose="02020603050405020304" pitchFamily="18" charset="0"/>
              </a:rPr>
              <a:t>↓</a:t>
            </a:r>
            <a:r>
              <a:rPr lang="en-US" sz="2400" b="1" dirty="0">
                <a:solidFill>
                  <a:srgbClr val="C00000"/>
                </a:solidFill>
              </a:rPr>
              <a:t> </a:t>
            </a:r>
            <a:r>
              <a:rPr lang="en-US" sz="2400" b="1" i="1" dirty="0">
                <a:solidFill>
                  <a:srgbClr val="C00000"/>
                </a:solidFill>
                <a:latin typeface="Calibri" panose="020F0502020204030204" pitchFamily="34" charset="0"/>
                <a:cs typeface="Calibri" panose="020F0502020204030204" pitchFamily="34" charset="0"/>
              </a:rPr>
              <a:t>S</a:t>
            </a:r>
            <a:r>
              <a:rPr lang="en-US" sz="2400" b="1" dirty="0">
                <a:solidFill>
                  <a:srgbClr val="C00000"/>
                </a:solidFill>
              </a:rPr>
              <a:t> </a:t>
            </a:r>
            <a:r>
              <a:rPr lang="en-US" dirty="0">
                <a:sym typeface="Wingdings" panose="05000000000000000000" pitchFamily="2" charset="2"/>
              </a:rPr>
              <a:t> </a:t>
            </a:r>
            <a:r>
              <a:rPr lang="en-US" b="1" i="1" dirty="0">
                <a:solidFill>
                  <a:srgbClr val="C00000"/>
                </a:solidFill>
                <a:latin typeface="Times New Roman" panose="02020603050405020304" pitchFamily="18" charset="0"/>
                <a:cs typeface="Times New Roman" panose="02020603050405020304" pitchFamily="18" charset="0"/>
              </a:rPr>
              <a:t>↓ I </a:t>
            </a:r>
          </a:p>
          <a:p>
            <a:pPr lvl="1"/>
            <a:r>
              <a:rPr lang="en-US" b="1" dirty="0">
                <a:solidFill>
                  <a:srgbClr val="0000FF"/>
                </a:solidFill>
              </a:rPr>
              <a:t>Each cell </a:t>
            </a:r>
            <a:r>
              <a:rPr lang="en-US" dirty="0"/>
              <a:t>in series must carry the </a:t>
            </a:r>
            <a:r>
              <a:rPr lang="en-US" b="1" dirty="0">
                <a:solidFill>
                  <a:srgbClr val="0000FF"/>
                </a:solidFill>
              </a:rPr>
              <a:t>same current </a:t>
            </a:r>
            <a:r>
              <a:rPr lang="en-US" dirty="0"/>
              <a:t>(KCL !!)</a:t>
            </a:r>
          </a:p>
          <a:p>
            <a:r>
              <a:rPr lang="en-US" dirty="0"/>
              <a:t>In essence, a </a:t>
            </a:r>
            <a:r>
              <a:rPr lang="en-US" b="1" dirty="0">
                <a:solidFill>
                  <a:srgbClr val="0000FF"/>
                </a:solidFill>
              </a:rPr>
              <a:t>shaded PV cell is modeled</a:t>
            </a:r>
            <a:r>
              <a:rPr lang="en-US" dirty="0"/>
              <a:t> as a </a:t>
            </a:r>
            <a:r>
              <a:rPr lang="en-US" b="1" dirty="0">
                <a:solidFill>
                  <a:srgbClr val="C00000"/>
                </a:solidFill>
              </a:rPr>
              <a:t>resistor 	</a:t>
            </a:r>
            <a:r>
              <a:rPr lang="en-US" b="1" dirty="0">
                <a:solidFill>
                  <a:srgbClr val="0000FF"/>
                </a:solidFill>
              </a:rPr>
              <a:t>(vice a current source || w/ a diode )</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96765"/>
            <a:ext cx="3124200" cy="189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47557" y="5071852"/>
            <a:ext cx="3653246" cy="1243417"/>
          </a:xfrm>
          <a:prstGeom prst="rect">
            <a:avLst/>
          </a:prstGeom>
        </p:spPr>
        <p:txBody>
          <a:bodyPr wrap="square">
            <a:spAutoFit/>
          </a:bodyPr>
          <a:lstStyle/>
          <a:p>
            <a:pPr marL="285750" indent="-231775">
              <a:buFont typeface="Times New Roman" panose="02020603050405020304" pitchFamily="18" charset="0"/>
              <a:buChar char="̶"/>
            </a:pPr>
            <a:r>
              <a:rPr lang="en-US" sz="2200" dirty="0" err="1"/>
              <a:t>I</a:t>
            </a:r>
            <a:r>
              <a:rPr lang="en-US" sz="2200" baseline="-25000" dirty="0" err="1"/>
              <a:t>sc</a:t>
            </a:r>
            <a:r>
              <a:rPr lang="en-US" sz="2200" dirty="0"/>
              <a:t> = zero</a:t>
            </a:r>
          </a:p>
          <a:p>
            <a:pPr marL="285750" indent="-231775">
              <a:buFont typeface="Times New Roman" panose="02020603050405020304" pitchFamily="18" charset="0"/>
              <a:buChar char="̶"/>
            </a:pPr>
            <a:r>
              <a:rPr lang="en-US" sz="2200" dirty="0"/>
              <a:t>Reverse biased diode (off)</a:t>
            </a:r>
          </a:p>
          <a:p>
            <a:pPr marL="285750" indent="-231775">
              <a:buFont typeface="Times New Roman" panose="02020603050405020304" pitchFamily="18" charset="0"/>
              <a:buChar char="̶"/>
            </a:pPr>
            <a:r>
              <a:rPr lang="en-US" sz="2200" dirty="0"/>
              <a:t>I flows through </a:t>
            </a:r>
            <a:r>
              <a:rPr lang="en-US" sz="2200" dirty="0" err="1"/>
              <a:t>R</a:t>
            </a:r>
            <a:r>
              <a:rPr lang="en-US" sz="2200" baseline="-25000" dirty="0" err="1"/>
              <a:t>p</a:t>
            </a:r>
            <a:r>
              <a:rPr lang="en-US" sz="2200" dirty="0"/>
              <a:t>, R</a:t>
            </a:r>
            <a:r>
              <a:rPr lang="en-US" sz="2200" baseline="-25000" dirty="0"/>
              <a:t>S</a:t>
            </a:r>
          </a:p>
        </p:txBody>
      </p:sp>
      <p:sp>
        <p:nvSpPr>
          <p:cNvPr id="6" name="Cloud 5"/>
          <p:cNvSpPr/>
          <p:nvPr/>
        </p:nvSpPr>
        <p:spPr bwMode="auto">
          <a:xfrm>
            <a:off x="990600" y="4633549"/>
            <a:ext cx="1219200" cy="914658"/>
          </a:xfrm>
          <a:prstGeom prst="cloud">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7" name="Slide Number Placeholder 6"/>
          <p:cNvSpPr>
            <a:spLocks noGrp="1"/>
          </p:cNvSpPr>
          <p:nvPr>
            <p:ph type="sldNum" sz="quarter" idx="4"/>
          </p:nvPr>
        </p:nvSpPr>
        <p:spPr/>
        <p:txBody>
          <a:bodyPr/>
          <a:lstStyle/>
          <a:p>
            <a:pPr>
              <a:defRPr/>
            </a:pPr>
            <a:fld id="{F6D20532-61D7-47D0-903F-227F7C48AD34}" type="slidenum">
              <a:rPr lang="en-US" smtClean="0"/>
              <a:pPr>
                <a:defRPr/>
              </a:pPr>
              <a:t>20</a:t>
            </a:fld>
            <a:endParaRPr lang="en-US" dirty="0"/>
          </a:p>
        </p:txBody>
      </p:sp>
    </p:spTree>
    <p:extLst>
      <p:ext uri="{BB962C8B-B14F-4D97-AF65-F5344CB8AC3E}">
        <p14:creationId xmlns:p14="http://schemas.microsoft.com/office/powerpoint/2010/main" val="259605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26" y="160625"/>
            <a:ext cx="8001000" cy="626603"/>
          </a:xfrm>
        </p:spPr>
        <p:txBody>
          <a:bodyPr/>
          <a:lstStyle/>
          <a:p>
            <a:r>
              <a:rPr lang="en-US" dirty="0"/>
              <a:t>Shading Impact on Output Voltage</a:t>
            </a:r>
          </a:p>
        </p:txBody>
      </p:sp>
      <p:sp>
        <p:nvSpPr>
          <p:cNvPr id="53" name="Left-Right Arrow 52"/>
          <p:cNvSpPr/>
          <p:nvPr/>
        </p:nvSpPr>
        <p:spPr bwMode="auto">
          <a:xfrm>
            <a:off x="4152900" y="2739982"/>
            <a:ext cx="838200" cy="381000"/>
          </a:xfrm>
          <a:prstGeom prst="leftRightArrow">
            <a:avLst/>
          </a:prstGeom>
          <a:noFill/>
          <a:ln w="28575" cap="flat" cmpd="sng" algn="ctr">
            <a:solidFill>
              <a:schemeClr val="accent4">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86016" name="Rectangle 86015"/>
          <p:cNvSpPr/>
          <p:nvPr/>
        </p:nvSpPr>
        <p:spPr>
          <a:xfrm>
            <a:off x="222250" y="5579046"/>
            <a:ext cx="5855160" cy="461665"/>
          </a:xfrm>
          <a:prstGeom prst="rect">
            <a:avLst/>
          </a:prstGeom>
        </p:spPr>
        <p:txBody>
          <a:bodyPr wrap="square">
            <a:spAutoFit/>
          </a:bodyPr>
          <a:lstStyle/>
          <a:p>
            <a:r>
              <a:rPr lang="en-US" sz="2400" dirty="0"/>
              <a:t>Voltage across </a:t>
            </a:r>
            <a:r>
              <a:rPr lang="en-US" sz="2400" i="1" dirty="0"/>
              <a:t>n</a:t>
            </a:r>
            <a:r>
              <a:rPr lang="en-US" sz="2400" dirty="0"/>
              <a:t> </a:t>
            </a:r>
            <a:r>
              <a:rPr lang="en-US" sz="2400" b="1" dirty="0">
                <a:solidFill>
                  <a:srgbClr val="0000FF"/>
                </a:solidFill>
              </a:rPr>
              <a:t>non-shaded</a:t>
            </a:r>
            <a:r>
              <a:rPr lang="en-US" sz="2400" dirty="0"/>
              <a:t> cells</a:t>
            </a:r>
          </a:p>
        </p:txBody>
      </p:sp>
      <p:graphicFrame>
        <p:nvGraphicFramePr>
          <p:cNvPr id="86017" name="Object 86016"/>
          <p:cNvGraphicFramePr>
            <a:graphicFrameLocks noChangeAspect="1"/>
          </p:cNvGraphicFramePr>
          <p:nvPr>
            <p:extLst>
              <p:ext uri="{D42A27DB-BD31-4B8C-83A1-F6EECF244321}">
                <p14:modId xmlns:p14="http://schemas.microsoft.com/office/powerpoint/2010/main" val="3545958346"/>
              </p:ext>
            </p:extLst>
          </p:nvPr>
        </p:nvGraphicFramePr>
        <p:xfrm>
          <a:off x="4909553" y="5552703"/>
          <a:ext cx="1881187" cy="514350"/>
        </p:xfrm>
        <a:graphic>
          <a:graphicData uri="http://schemas.openxmlformats.org/presentationml/2006/ole">
            <mc:AlternateContent xmlns:mc="http://schemas.openxmlformats.org/markup-compatibility/2006">
              <mc:Choice xmlns:v="urn:schemas-microsoft-com:vml" Requires="v">
                <p:oleObj spid="_x0000_s111872" name="Equation" r:id="rId3" imgW="838080" imgH="228600" progId="Equation.DSMT4">
                  <p:embed/>
                </p:oleObj>
              </mc:Choice>
              <mc:Fallback>
                <p:oleObj name="Equation" r:id="rId3" imgW="838080" imgH="228600" progId="Equation.DSMT4">
                  <p:embed/>
                  <p:pic>
                    <p:nvPicPr>
                      <p:cNvPr id="0" name=""/>
                      <p:cNvPicPr>
                        <a:picLocks noChangeAspect="1" noChangeArrowheads="1"/>
                      </p:cNvPicPr>
                      <p:nvPr/>
                    </p:nvPicPr>
                    <p:blipFill>
                      <a:blip r:embed="rId4"/>
                      <a:srcRect/>
                      <a:stretch>
                        <a:fillRect/>
                      </a:stretch>
                    </p:blipFill>
                    <p:spPr bwMode="auto">
                      <a:xfrm>
                        <a:off x="4909553" y="5552703"/>
                        <a:ext cx="18811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1" name="Rectangle 86020"/>
          <p:cNvSpPr/>
          <p:nvPr/>
        </p:nvSpPr>
        <p:spPr>
          <a:xfrm>
            <a:off x="324126" y="6145229"/>
            <a:ext cx="4572000" cy="461665"/>
          </a:xfrm>
          <a:prstGeom prst="rect">
            <a:avLst/>
          </a:prstGeom>
        </p:spPr>
        <p:txBody>
          <a:bodyPr>
            <a:spAutoFit/>
          </a:bodyPr>
          <a:lstStyle/>
          <a:p>
            <a:r>
              <a:rPr lang="en-US" sz="2400" i="1" dirty="0"/>
              <a:t>or</a:t>
            </a:r>
            <a:r>
              <a:rPr lang="en-US" sz="2400" dirty="0"/>
              <a:t> </a:t>
            </a:r>
            <a:r>
              <a:rPr lang="en-US" sz="2400" i="1" dirty="0"/>
              <a:t>n-1</a:t>
            </a:r>
            <a:r>
              <a:rPr lang="en-US" sz="2400" dirty="0"/>
              <a:t> </a:t>
            </a:r>
            <a:r>
              <a:rPr lang="en-US" sz="2400" b="1" dirty="0">
                <a:solidFill>
                  <a:srgbClr val="0000FF"/>
                </a:solidFill>
              </a:rPr>
              <a:t>non-shaded cells</a:t>
            </a:r>
          </a:p>
        </p:txBody>
      </p:sp>
      <p:graphicFrame>
        <p:nvGraphicFramePr>
          <p:cNvPr id="86022" name="Object 86021"/>
          <p:cNvGraphicFramePr>
            <a:graphicFrameLocks noChangeAspect="1"/>
          </p:cNvGraphicFramePr>
          <p:nvPr>
            <p:extLst>
              <p:ext uri="{D42A27DB-BD31-4B8C-83A1-F6EECF244321}">
                <p14:modId xmlns:p14="http://schemas.microsoft.com/office/powerpoint/2010/main" val="534539135"/>
              </p:ext>
            </p:extLst>
          </p:nvPr>
        </p:nvGraphicFramePr>
        <p:xfrm>
          <a:off x="4856457" y="5988878"/>
          <a:ext cx="3517560" cy="787320"/>
        </p:xfrm>
        <a:graphic>
          <a:graphicData uri="http://schemas.openxmlformats.org/presentationml/2006/ole">
            <mc:AlternateContent xmlns:mc="http://schemas.openxmlformats.org/markup-compatibility/2006">
              <mc:Choice xmlns:v="urn:schemas-microsoft-com:vml" Requires="v">
                <p:oleObj spid="_x0000_s111873" name="Equation" r:id="rId5" imgW="3517560" imgH="787320" progId="Equation.DSMT4">
                  <p:embed/>
                </p:oleObj>
              </mc:Choice>
              <mc:Fallback>
                <p:oleObj name="Equation" r:id="rId5" imgW="3517560" imgH="787320" progId="Equation.DSMT4">
                  <p:embed/>
                  <p:pic>
                    <p:nvPicPr>
                      <p:cNvPr id="0" name=""/>
                      <p:cNvPicPr>
                        <a:picLocks noChangeAspect="1" noChangeArrowheads="1"/>
                      </p:cNvPicPr>
                      <p:nvPr/>
                    </p:nvPicPr>
                    <p:blipFill>
                      <a:blip r:embed="rId6"/>
                      <a:srcRect/>
                      <a:stretch>
                        <a:fillRect/>
                      </a:stretch>
                    </p:blipFill>
                    <p:spPr bwMode="auto">
                      <a:xfrm>
                        <a:off x="4856457" y="5988878"/>
                        <a:ext cx="3517560" cy="78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21</a:t>
            </a:fld>
            <a:endParaRPr lang="en-US" dirty="0"/>
          </a:p>
        </p:txBody>
      </p:sp>
      <p:pic>
        <p:nvPicPr>
          <p:cNvPr id="21" name="Picture 20">
            <a:extLst>
              <a:ext uri="{FF2B5EF4-FFF2-40B4-BE49-F238E27FC236}">
                <a16:creationId xmlns:a16="http://schemas.microsoft.com/office/drawing/2014/main" id="{A1C476F7-CE53-4729-AD35-1B12954798E7}"/>
              </a:ext>
            </a:extLst>
          </p:cNvPr>
          <p:cNvPicPr>
            <a:picLocks noChangeAspect="1"/>
          </p:cNvPicPr>
          <p:nvPr/>
        </p:nvPicPr>
        <p:blipFill rotWithShape="1">
          <a:blip r:embed="rId7"/>
          <a:srcRect t="-102" r="49226" b="102"/>
          <a:stretch/>
        </p:blipFill>
        <p:spPr>
          <a:xfrm>
            <a:off x="316351" y="1139427"/>
            <a:ext cx="2431817" cy="3450704"/>
          </a:xfrm>
          <a:prstGeom prst="rect">
            <a:avLst/>
          </a:prstGeom>
        </p:spPr>
      </p:pic>
      <p:grpSp>
        <p:nvGrpSpPr>
          <p:cNvPr id="54" name="Group 53"/>
          <p:cNvGrpSpPr>
            <a:grpSpLocks/>
          </p:cNvGrpSpPr>
          <p:nvPr/>
        </p:nvGrpSpPr>
        <p:grpSpPr bwMode="auto">
          <a:xfrm>
            <a:off x="76200" y="1083057"/>
            <a:ext cx="1038225" cy="1047750"/>
            <a:chOff x="5042" y="47"/>
            <a:chExt cx="654" cy="660"/>
          </a:xfrm>
        </p:grpSpPr>
        <p:sp>
          <p:nvSpPr>
            <p:cNvPr id="55" name="Freeform 54"/>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56" name="Freeform 55"/>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57" name="Freeform 56"/>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58" name="Freeform 57"/>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59" name="Freeform 58"/>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60" name="Oval 59"/>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0" hangingPunct="0"/>
              <a:endParaRPr lang="en-US"/>
            </a:p>
          </p:txBody>
        </p:sp>
      </p:grpSp>
      <p:pic>
        <p:nvPicPr>
          <p:cNvPr id="24" name="Picture 23">
            <a:extLst>
              <a:ext uri="{FF2B5EF4-FFF2-40B4-BE49-F238E27FC236}">
                <a16:creationId xmlns:a16="http://schemas.microsoft.com/office/drawing/2014/main" id="{E0472B90-CEB3-4FB6-BA38-027A83D524C0}"/>
              </a:ext>
            </a:extLst>
          </p:cNvPr>
          <p:cNvPicPr>
            <a:picLocks noChangeAspect="1"/>
          </p:cNvPicPr>
          <p:nvPr/>
        </p:nvPicPr>
        <p:blipFill rotWithShape="1">
          <a:blip r:embed="rId7"/>
          <a:srcRect l="50774"/>
          <a:stretch/>
        </p:blipFill>
        <p:spPr>
          <a:xfrm>
            <a:off x="5514773" y="1117663"/>
            <a:ext cx="2443846" cy="3576810"/>
          </a:xfrm>
          <a:prstGeom prst="rect">
            <a:avLst/>
          </a:prstGeom>
        </p:spPr>
      </p:pic>
      <p:sp>
        <p:nvSpPr>
          <p:cNvPr id="25" name="TextBox 24">
            <a:extLst>
              <a:ext uri="{FF2B5EF4-FFF2-40B4-BE49-F238E27FC236}">
                <a16:creationId xmlns:a16="http://schemas.microsoft.com/office/drawing/2014/main" id="{9F4A6A54-9F40-41F5-907E-4B9FDCBEDAF2}"/>
              </a:ext>
            </a:extLst>
          </p:cNvPr>
          <p:cNvSpPr txBox="1"/>
          <p:nvPr/>
        </p:nvSpPr>
        <p:spPr>
          <a:xfrm>
            <a:off x="7663018" y="1234524"/>
            <a:ext cx="289381" cy="523220"/>
          </a:xfrm>
          <a:prstGeom prst="rect">
            <a:avLst/>
          </a:prstGeom>
          <a:noFill/>
        </p:spPr>
        <p:txBody>
          <a:bodyPr wrap="square" lIns="9144" rIns="9144" rtlCol="0">
            <a:spAutoFit/>
          </a:bodyPr>
          <a:lstStyle/>
          <a:p>
            <a:r>
              <a:rPr lang="en-US" b="1" dirty="0">
                <a:solidFill>
                  <a:srgbClr val="0000FF"/>
                </a:solidFill>
              </a:rPr>
              <a:t>+</a:t>
            </a:r>
          </a:p>
        </p:txBody>
      </p:sp>
      <p:sp>
        <p:nvSpPr>
          <p:cNvPr id="26" name="TextBox 25">
            <a:extLst>
              <a:ext uri="{FF2B5EF4-FFF2-40B4-BE49-F238E27FC236}">
                <a16:creationId xmlns:a16="http://schemas.microsoft.com/office/drawing/2014/main" id="{7CAE2C6E-2368-4F48-AAA0-904A0B2B346D}"/>
              </a:ext>
            </a:extLst>
          </p:cNvPr>
          <p:cNvSpPr txBox="1"/>
          <p:nvPr/>
        </p:nvSpPr>
        <p:spPr>
          <a:xfrm>
            <a:off x="7516569" y="3822061"/>
            <a:ext cx="364202" cy="523220"/>
          </a:xfrm>
          <a:prstGeom prst="rect">
            <a:avLst/>
          </a:prstGeom>
          <a:noFill/>
        </p:spPr>
        <p:txBody>
          <a:bodyPr wrap="none" rtlCol="0">
            <a:spAutoFit/>
          </a:bodyPr>
          <a:lstStyle/>
          <a:p>
            <a:r>
              <a:rPr lang="en-US" b="1" dirty="0">
                <a:solidFill>
                  <a:srgbClr val="0000FF"/>
                </a:solidFill>
              </a:rPr>
              <a:t>_</a:t>
            </a:r>
          </a:p>
        </p:txBody>
      </p:sp>
      <p:sp>
        <p:nvSpPr>
          <p:cNvPr id="27" name="TextBox 26">
            <a:extLst>
              <a:ext uri="{FF2B5EF4-FFF2-40B4-BE49-F238E27FC236}">
                <a16:creationId xmlns:a16="http://schemas.microsoft.com/office/drawing/2014/main" id="{4CFF56BF-50A5-4592-8101-6A31DF7B5A34}"/>
              </a:ext>
            </a:extLst>
          </p:cNvPr>
          <p:cNvSpPr txBox="1"/>
          <p:nvPr/>
        </p:nvSpPr>
        <p:spPr>
          <a:xfrm flipH="1">
            <a:off x="7447484" y="3866453"/>
            <a:ext cx="190869" cy="461665"/>
          </a:xfrm>
          <a:prstGeom prst="rect">
            <a:avLst/>
          </a:prstGeom>
          <a:solidFill>
            <a:schemeClr val="bg1"/>
          </a:solidFill>
        </p:spPr>
        <p:txBody>
          <a:bodyPr wrap="square"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cxnSp>
        <p:nvCxnSpPr>
          <p:cNvPr id="28" name="Straight Arrow Connector 27">
            <a:extLst>
              <a:ext uri="{FF2B5EF4-FFF2-40B4-BE49-F238E27FC236}">
                <a16:creationId xmlns:a16="http://schemas.microsoft.com/office/drawing/2014/main" id="{C9F4C3FB-287C-4932-AABE-E0EE61892CA1}"/>
              </a:ext>
            </a:extLst>
          </p:cNvPr>
          <p:cNvCxnSpPr>
            <a:cxnSpLocks/>
          </p:cNvCxnSpPr>
          <p:nvPr/>
        </p:nvCxnSpPr>
        <p:spPr bwMode="auto">
          <a:xfrm>
            <a:off x="7267373" y="1307796"/>
            <a:ext cx="304800" cy="0"/>
          </a:xfrm>
          <a:prstGeom prst="straightConnector1">
            <a:avLst/>
          </a:prstGeom>
          <a:noFill/>
          <a:ln w="34925" cap="flat" cmpd="sng" algn="ctr">
            <a:solidFill>
              <a:srgbClr val="C00000"/>
            </a:solidFill>
            <a:prstDash val="solid"/>
            <a:round/>
            <a:headEnd type="none" w="med" len="med"/>
            <a:tailEnd type="triangle"/>
          </a:ln>
          <a:effectLst/>
        </p:spPr>
      </p:cxnSp>
      <p:sp>
        <p:nvSpPr>
          <p:cNvPr id="29" name="TextBox 28">
            <a:extLst>
              <a:ext uri="{FF2B5EF4-FFF2-40B4-BE49-F238E27FC236}">
                <a16:creationId xmlns:a16="http://schemas.microsoft.com/office/drawing/2014/main" id="{96EFC354-AAD9-4E78-A378-3F8D28B42827}"/>
              </a:ext>
            </a:extLst>
          </p:cNvPr>
          <p:cNvSpPr txBox="1"/>
          <p:nvPr/>
        </p:nvSpPr>
        <p:spPr>
          <a:xfrm flipH="1">
            <a:off x="7586398" y="1826674"/>
            <a:ext cx="190869" cy="461665"/>
          </a:xfrm>
          <a:prstGeom prst="rect">
            <a:avLst/>
          </a:prstGeom>
          <a:solidFill>
            <a:schemeClr val="bg1"/>
          </a:solidFill>
        </p:spPr>
        <p:txBody>
          <a:bodyPr wrap="square"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AA248D9-A57C-4D8A-83EE-F74BC613A763}"/>
              </a:ext>
            </a:extLst>
          </p:cNvPr>
          <p:cNvSpPr txBox="1"/>
          <p:nvPr/>
        </p:nvSpPr>
        <p:spPr>
          <a:xfrm flipH="1">
            <a:off x="7149624" y="1429235"/>
            <a:ext cx="69256" cy="461665"/>
          </a:xfrm>
          <a:prstGeom prst="rect">
            <a:avLst/>
          </a:prstGeom>
          <a:solidFill>
            <a:schemeClr val="bg1"/>
          </a:solidFill>
        </p:spPr>
        <p:txBody>
          <a:bodyPr wrap="square" lIns="9144" rIns="9144"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00CEC514-1528-4221-AC47-55E7DF62BBFF}"/>
              </a:ext>
            </a:extLst>
          </p:cNvPr>
          <p:cNvSpPr txBox="1"/>
          <p:nvPr/>
        </p:nvSpPr>
        <p:spPr>
          <a:xfrm flipH="1">
            <a:off x="6977086" y="2764884"/>
            <a:ext cx="153247" cy="369332"/>
          </a:xfrm>
          <a:prstGeom prst="rect">
            <a:avLst/>
          </a:prstGeom>
          <a:noFill/>
        </p:spPr>
        <p:txBody>
          <a:bodyPr wrap="none" lIns="45720" rIns="45720" rtlCol="0">
            <a:spAutoFit/>
          </a:bodyPr>
          <a:lstStyle/>
          <a:p>
            <a:r>
              <a:rPr lang="en-US" sz="1800" b="1" i="1" dirty="0">
                <a:solidFill>
                  <a:srgbClr val="C00000"/>
                </a:solidFill>
                <a:latin typeface="Calibri" panose="020F0502020204030204" pitchFamily="34" charset="0"/>
                <a:cs typeface="Calibri" panose="020F0502020204030204" pitchFamily="34" charset="0"/>
              </a:rPr>
              <a:t>I</a:t>
            </a:r>
            <a:endParaRPr lang="en-US" sz="1800" b="1" i="1" baseline="-25000" dirty="0">
              <a:solidFill>
                <a:srgbClr val="C00000"/>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3455786-CA3E-4FAE-88EF-8B37ACAFB846}"/>
              </a:ext>
            </a:extLst>
          </p:cNvPr>
          <p:cNvSpPr txBox="1"/>
          <p:nvPr/>
        </p:nvSpPr>
        <p:spPr>
          <a:xfrm flipH="1">
            <a:off x="7339459" y="1004554"/>
            <a:ext cx="153247" cy="369332"/>
          </a:xfrm>
          <a:prstGeom prst="rect">
            <a:avLst/>
          </a:prstGeom>
          <a:noFill/>
        </p:spPr>
        <p:txBody>
          <a:bodyPr wrap="none" lIns="45720" rIns="45720" rtlCol="0">
            <a:spAutoFit/>
          </a:bodyPr>
          <a:lstStyle/>
          <a:p>
            <a:r>
              <a:rPr lang="en-US" sz="1800" b="1" i="1" dirty="0">
                <a:solidFill>
                  <a:srgbClr val="C00000"/>
                </a:solidFill>
                <a:latin typeface="Calibri" panose="020F0502020204030204" pitchFamily="34" charset="0"/>
                <a:cs typeface="Calibri" panose="020F0502020204030204" pitchFamily="34" charset="0"/>
              </a:rPr>
              <a:t>I</a:t>
            </a:r>
            <a:endParaRPr lang="en-US" sz="1800" b="1" i="1" baseline="-25000" dirty="0">
              <a:solidFill>
                <a:srgbClr val="C00000"/>
              </a:solidFill>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682D3F58-0CDF-49D4-B14F-F31668B629B0}"/>
              </a:ext>
            </a:extLst>
          </p:cNvPr>
          <p:cNvCxnSpPr>
            <a:cxnSpLocks/>
          </p:cNvCxnSpPr>
          <p:nvPr/>
        </p:nvCxnSpPr>
        <p:spPr bwMode="auto">
          <a:xfrm flipH="1">
            <a:off x="7415838" y="4338152"/>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A4B1A15-DD50-468A-93B0-73F8AE5428C6}"/>
              </a:ext>
            </a:extLst>
          </p:cNvPr>
          <p:cNvCxnSpPr>
            <a:cxnSpLocks/>
          </p:cNvCxnSpPr>
          <p:nvPr/>
        </p:nvCxnSpPr>
        <p:spPr bwMode="auto">
          <a:xfrm rot="5400000" flipH="1">
            <a:off x="7395427" y="2134410"/>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F1BB8241-11A4-47D9-8948-0216C20DAAAA}"/>
              </a:ext>
            </a:extLst>
          </p:cNvPr>
          <p:cNvCxnSpPr>
            <a:cxnSpLocks/>
          </p:cNvCxnSpPr>
          <p:nvPr/>
        </p:nvCxnSpPr>
        <p:spPr bwMode="auto">
          <a:xfrm rot="5400000" flipH="1">
            <a:off x="6933177" y="1673920"/>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74FCDBFC-CAFB-4424-9292-BFFF63C867B3}"/>
              </a:ext>
            </a:extLst>
          </p:cNvPr>
          <p:cNvCxnSpPr>
            <a:cxnSpLocks/>
          </p:cNvCxnSpPr>
          <p:nvPr/>
        </p:nvCxnSpPr>
        <p:spPr bwMode="auto">
          <a:xfrm rot="5400000" flipH="1">
            <a:off x="6810832" y="2931138"/>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79B036F6-AB13-4836-AA33-9354E5661BB8}"/>
              </a:ext>
            </a:extLst>
          </p:cNvPr>
          <p:cNvCxnSpPr>
            <a:cxnSpLocks/>
          </p:cNvCxnSpPr>
          <p:nvPr/>
        </p:nvCxnSpPr>
        <p:spPr bwMode="auto">
          <a:xfrm flipH="1">
            <a:off x="7095698" y="1860955"/>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35A8AAFA-D72A-4E2A-8331-9C6212DA880E}"/>
              </a:ext>
            </a:extLst>
          </p:cNvPr>
          <p:cNvCxnSpPr>
            <a:cxnSpLocks/>
          </p:cNvCxnSpPr>
          <p:nvPr/>
        </p:nvCxnSpPr>
        <p:spPr bwMode="auto">
          <a:xfrm>
            <a:off x="7067193" y="2827470"/>
            <a:ext cx="304800" cy="0"/>
          </a:xfrm>
          <a:prstGeom prst="straightConnector1">
            <a:avLst/>
          </a:prstGeom>
          <a:noFill/>
          <a:ln w="34925" cap="flat" cmpd="sng" algn="ctr">
            <a:solidFill>
              <a:srgbClr val="C00000"/>
            </a:solidFill>
            <a:prstDash val="solid"/>
            <a:round/>
            <a:headEnd type="none" w="med" len="med"/>
            <a:tailEnd type="triangle"/>
          </a:ln>
          <a:effectLst/>
        </p:spPr>
      </p:cxnSp>
      <p:sp>
        <p:nvSpPr>
          <p:cNvPr id="67" name="Cloud 66"/>
          <p:cNvSpPr/>
          <p:nvPr/>
        </p:nvSpPr>
        <p:spPr bwMode="auto">
          <a:xfrm>
            <a:off x="4562273" y="1096699"/>
            <a:ext cx="1219200" cy="914658"/>
          </a:xfrm>
          <a:prstGeom prst="cloud">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5A86A211-9C55-4424-A031-F51994E477CB}"/>
              </a:ext>
            </a:extLst>
          </p:cNvPr>
          <p:cNvSpPr txBox="1"/>
          <p:nvPr/>
        </p:nvSpPr>
        <p:spPr>
          <a:xfrm flipH="1">
            <a:off x="2089046" y="3719301"/>
            <a:ext cx="190869" cy="461665"/>
          </a:xfrm>
          <a:prstGeom prst="rect">
            <a:avLst/>
          </a:prstGeom>
          <a:solidFill>
            <a:schemeClr val="bg1"/>
          </a:solidFill>
        </p:spPr>
        <p:txBody>
          <a:bodyPr wrap="square"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cxnSp>
        <p:nvCxnSpPr>
          <p:cNvPr id="40" name="Straight Arrow Connector 39">
            <a:extLst>
              <a:ext uri="{FF2B5EF4-FFF2-40B4-BE49-F238E27FC236}">
                <a16:creationId xmlns:a16="http://schemas.microsoft.com/office/drawing/2014/main" id="{54DE9B3A-189B-4D81-9F20-29D07C0EE5E3}"/>
              </a:ext>
            </a:extLst>
          </p:cNvPr>
          <p:cNvCxnSpPr>
            <a:cxnSpLocks/>
          </p:cNvCxnSpPr>
          <p:nvPr/>
        </p:nvCxnSpPr>
        <p:spPr bwMode="auto">
          <a:xfrm flipH="1">
            <a:off x="2057400" y="4191000"/>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6BBEA43D-6864-42AB-8A6B-48C66E1929FD}"/>
              </a:ext>
            </a:extLst>
          </p:cNvPr>
          <p:cNvCxnSpPr>
            <a:cxnSpLocks/>
          </p:cNvCxnSpPr>
          <p:nvPr/>
        </p:nvCxnSpPr>
        <p:spPr bwMode="auto">
          <a:xfrm>
            <a:off x="1901041" y="1337242"/>
            <a:ext cx="304800" cy="0"/>
          </a:xfrm>
          <a:prstGeom prst="straightConnector1">
            <a:avLst/>
          </a:prstGeom>
          <a:noFill/>
          <a:ln w="34925" cap="flat" cmpd="sng" algn="ctr">
            <a:solidFill>
              <a:srgbClr val="C00000"/>
            </a:solidFill>
            <a:prstDash val="solid"/>
            <a:round/>
            <a:headEnd type="none" w="med" len="med"/>
            <a:tailEnd type="triangle"/>
          </a:ln>
          <a:effectLst/>
        </p:spPr>
      </p:cxnSp>
      <p:sp>
        <p:nvSpPr>
          <p:cNvPr id="43" name="TextBox 42">
            <a:extLst>
              <a:ext uri="{FF2B5EF4-FFF2-40B4-BE49-F238E27FC236}">
                <a16:creationId xmlns:a16="http://schemas.microsoft.com/office/drawing/2014/main" id="{F3800592-9B87-4D1C-9190-10380203EFF3}"/>
              </a:ext>
            </a:extLst>
          </p:cNvPr>
          <p:cNvSpPr txBox="1"/>
          <p:nvPr/>
        </p:nvSpPr>
        <p:spPr>
          <a:xfrm flipH="1">
            <a:off x="1603878" y="2672551"/>
            <a:ext cx="132999" cy="461665"/>
          </a:xfrm>
          <a:prstGeom prst="rect">
            <a:avLst/>
          </a:prstGeom>
          <a:noFill/>
        </p:spPr>
        <p:txBody>
          <a:bodyPr wrap="square"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E887EDF-FAF0-4E09-839A-E6959D114F75}"/>
              </a:ext>
            </a:extLst>
          </p:cNvPr>
          <p:cNvSpPr txBox="1"/>
          <p:nvPr/>
        </p:nvSpPr>
        <p:spPr>
          <a:xfrm flipH="1">
            <a:off x="2594350" y="1854029"/>
            <a:ext cx="69256" cy="461665"/>
          </a:xfrm>
          <a:prstGeom prst="rect">
            <a:avLst/>
          </a:prstGeom>
          <a:solidFill>
            <a:schemeClr val="bg1"/>
          </a:solidFill>
        </p:spPr>
        <p:txBody>
          <a:bodyPr wrap="square" lIns="9144" rIns="9144"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FD8CA99E-900E-4BEA-AA64-7F6128B43C60}"/>
              </a:ext>
            </a:extLst>
          </p:cNvPr>
          <p:cNvSpPr txBox="1"/>
          <p:nvPr/>
        </p:nvSpPr>
        <p:spPr>
          <a:xfrm flipH="1">
            <a:off x="1973127" y="1034000"/>
            <a:ext cx="153247" cy="369332"/>
          </a:xfrm>
          <a:prstGeom prst="rect">
            <a:avLst/>
          </a:prstGeom>
          <a:noFill/>
        </p:spPr>
        <p:txBody>
          <a:bodyPr wrap="none" lIns="45720" rIns="45720" rtlCol="0">
            <a:spAutoFit/>
          </a:bodyPr>
          <a:lstStyle/>
          <a:p>
            <a:r>
              <a:rPr lang="en-US" sz="1800" b="1" i="1" dirty="0">
                <a:solidFill>
                  <a:srgbClr val="C00000"/>
                </a:solidFill>
                <a:latin typeface="Calibri" panose="020F0502020204030204" pitchFamily="34" charset="0"/>
                <a:cs typeface="Calibri" panose="020F0502020204030204" pitchFamily="34" charset="0"/>
              </a:rPr>
              <a:t>I</a:t>
            </a:r>
            <a:endParaRPr lang="en-US" sz="1800" b="1" i="1" baseline="-25000" dirty="0">
              <a:solidFill>
                <a:srgbClr val="C000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67561B60-BCE4-41F5-88E9-AEEAEF064B3B}"/>
              </a:ext>
            </a:extLst>
          </p:cNvPr>
          <p:cNvCxnSpPr>
            <a:cxnSpLocks/>
          </p:cNvCxnSpPr>
          <p:nvPr/>
        </p:nvCxnSpPr>
        <p:spPr bwMode="auto">
          <a:xfrm flipV="1">
            <a:off x="1617536" y="2778738"/>
            <a:ext cx="0" cy="266044"/>
          </a:xfrm>
          <a:prstGeom prst="straightConnector1">
            <a:avLst/>
          </a:prstGeom>
          <a:noFill/>
          <a:ln w="34925" cap="flat" cmpd="sng" algn="ctr">
            <a:solidFill>
              <a:srgbClr val="C00000"/>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6864D2FC-AA28-4B2E-AD4F-21493446F4D1}"/>
              </a:ext>
            </a:extLst>
          </p:cNvPr>
          <p:cNvCxnSpPr>
            <a:cxnSpLocks/>
          </p:cNvCxnSpPr>
          <p:nvPr/>
        </p:nvCxnSpPr>
        <p:spPr bwMode="auto">
          <a:xfrm rot="5400000" flipH="1">
            <a:off x="839788" y="2349540"/>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3134A443-30C3-4614-85AD-7BF04D5C78BB}"/>
              </a:ext>
            </a:extLst>
          </p:cNvPr>
          <p:cNvCxnSpPr>
            <a:cxnSpLocks/>
          </p:cNvCxnSpPr>
          <p:nvPr/>
        </p:nvCxnSpPr>
        <p:spPr bwMode="auto">
          <a:xfrm flipH="1">
            <a:off x="2540424" y="2285749"/>
            <a:ext cx="304800" cy="0"/>
          </a:xfrm>
          <a:prstGeom prst="straightConnector1">
            <a:avLst/>
          </a:prstGeom>
          <a:noFill/>
          <a:ln w="34925" cap="flat" cmpd="sng" algn="ctr">
            <a:solidFill>
              <a:srgbClr val="C00000"/>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FD26868-9AA9-4AB7-B55C-B7EE6944A93C}"/>
              </a:ext>
            </a:extLst>
          </p:cNvPr>
          <p:cNvCxnSpPr>
            <a:cxnSpLocks/>
          </p:cNvCxnSpPr>
          <p:nvPr/>
        </p:nvCxnSpPr>
        <p:spPr bwMode="auto">
          <a:xfrm flipV="1">
            <a:off x="1721112" y="1552421"/>
            <a:ext cx="0" cy="266044"/>
          </a:xfrm>
          <a:prstGeom prst="straightConnector1">
            <a:avLst/>
          </a:prstGeom>
          <a:noFill/>
          <a:ln w="34925" cap="flat" cmpd="sng" algn="ctr">
            <a:solidFill>
              <a:srgbClr val="C00000"/>
            </a:solidFill>
            <a:prstDash val="solid"/>
            <a:round/>
            <a:headEnd type="none" w="med" len="med"/>
            <a:tailEnd type="triangle"/>
          </a:ln>
          <a:effectLst/>
        </p:spPr>
      </p:cxnSp>
      <p:sp>
        <p:nvSpPr>
          <p:cNvPr id="51" name="TextBox 50">
            <a:extLst>
              <a:ext uri="{FF2B5EF4-FFF2-40B4-BE49-F238E27FC236}">
                <a16:creationId xmlns:a16="http://schemas.microsoft.com/office/drawing/2014/main" id="{978DE023-9CE1-4D7F-A783-F6A84E36B42B}"/>
              </a:ext>
            </a:extLst>
          </p:cNvPr>
          <p:cNvSpPr txBox="1"/>
          <p:nvPr/>
        </p:nvSpPr>
        <p:spPr>
          <a:xfrm flipH="1">
            <a:off x="1728319" y="1443087"/>
            <a:ext cx="132999" cy="461665"/>
          </a:xfrm>
          <a:prstGeom prst="rect">
            <a:avLst/>
          </a:prstGeom>
          <a:noFill/>
        </p:spPr>
        <p:txBody>
          <a:bodyPr wrap="square" rtlCol="0">
            <a:spAutoFit/>
          </a:bodyPr>
          <a:lstStyle/>
          <a:p>
            <a:r>
              <a:rPr lang="en-US" sz="2400" b="1" i="1" dirty="0">
                <a:solidFill>
                  <a:srgbClr val="C00000"/>
                </a:solidFill>
                <a:latin typeface="Calibri" panose="020F0502020204030204" pitchFamily="34" charset="0"/>
                <a:cs typeface="Calibri" panose="020F0502020204030204" pitchFamily="34" charset="0"/>
              </a:rPr>
              <a:t>I</a:t>
            </a:r>
            <a:endParaRPr lang="en-US" sz="2400" b="1" i="1" baseline="-25000" dirty="0">
              <a:solidFill>
                <a:srgbClr val="C00000"/>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84928A0A-1F25-4035-8176-0E194E6224A2}"/>
              </a:ext>
            </a:extLst>
          </p:cNvPr>
          <p:cNvSpPr txBox="1"/>
          <p:nvPr/>
        </p:nvSpPr>
        <p:spPr>
          <a:xfrm>
            <a:off x="2384532" y="3735947"/>
            <a:ext cx="364202" cy="523220"/>
          </a:xfrm>
          <a:prstGeom prst="rect">
            <a:avLst/>
          </a:prstGeom>
          <a:noFill/>
        </p:spPr>
        <p:txBody>
          <a:bodyPr wrap="none" rtlCol="0">
            <a:spAutoFit/>
          </a:bodyPr>
          <a:lstStyle/>
          <a:p>
            <a:r>
              <a:rPr lang="en-US" b="1" dirty="0">
                <a:solidFill>
                  <a:srgbClr val="0000FF"/>
                </a:solidFill>
              </a:rPr>
              <a:t>_</a:t>
            </a:r>
          </a:p>
        </p:txBody>
      </p:sp>
      <p:sp>
        <p:nvSpPr>
          <p:cNvPr id="63" name="TextBox 62">
            <a:extLst>
              <a:ext uri="{FF2B5EF4-FFF2-40B4-BE49-F238E27FC236}">
                <a16:creationId xmlns:a16="http://schemas.microsoft.com/office/drawing/2014/main" id="{15BC5C03-6223-4D1B-85BC-1E36C70DDC07}"/>
              </a:ext>
            </a:extLst>
          </p:cNvPr>
          <p:cNvSpPr txBox="1"/>
          <p:nvPr/>
        </p:nvSpPr>
        <p:spPr>
          <a:xfrm>
            <a:off x="7739687" y="2699649"/>
            <a:ext cx="762000" cy="461665"/>
          </a:xfrm>
          <a:prstGeom prst="rect">
            <a:avLst/>
          </a:prstGeom>
          <a:noFill/>
        </p:spPr>
        <p:txBody>
          <a:bodyPr wrap="square" rtlCol="0">
            <a:spAutoFit/>
          </a:bodyPr>
          <a:lstStyle/>
          <a:p>
            <a:r>
              <a:rPr lang="en-US" sz="2400" b="1" i="1" dirty="0">
                <a:solidFill>
                  <a:srgbClr val="0000FF"/>
                </a:solidFill>
                <a:latin typeface="+mn-lt"/>
              </a:rPr>
              <a:t>V</a:t>
            </a:r>
            <a:r>
              <a:rPr lang="en-US" sz="2400" b="1" i="1" baseline="-25000" dirty="0">
                <a:solidFill>
                  <a:srgbClr val="0000FF"/>
                </a:solidFill>
                <a:latin typeface="+mn-lt"/>
              </a:rPr>
              <a:t>SH</a:t>
            </a:r>
          </a:p>
        </p:txBody>
      </p:sp>
      <p:sp>
        <p:nvSpPr>
          <p:cNvPr id="65" name="TextBox 64">
            <a:extLst>
              <a:ext uri="{FF2B5EF4-FFF2-40B4-BE49-F238E27FC236}">
                <a16:creationId xmlns:a16="http://schemas.microsoft.com/office/drawing/2014/main" id="{868698EB-0FC2-429E-800A-FBF4C4B60321}"/>
              </a:ext>
            </a:extLst>
          </p:cNvPr>
          <p:cNvSpPr txBox="1"/>
          <p:nvPr/>
        </p:nvSpPr>
        <p:spPr>
          <a:xfrm>
            <a:off x="2302906" y="1235110"/>
            <a:ext cx="289381" cy="523220"/>
          </a:xfrm>
          <a:prstGeom prst="rect">
            <a:avLst/>
          </a:prstGeom>
          <a:noFill/>
        </p:spPr>
        <p:txBody>
          <a:bodyPr wrap="square" lIns="9144" rIns="9144" rtlCol="0">
            <a:spAutoFit/>
          </a:bodyPr>
          <a:lstStyle/>
          <a:p>
            <a:r>
              <a:rPr lang="en-US" b="1" dirty="0">
                <a:solidFill>
                  <a:srgbClr val="0000FF"/>
                </a:solidFill>
              </a:rPr>
              <a:t>+</a:t>
            </a:r>
          </a:p>
        </p:txBody>
      </p:sp>
      <p:sp>
        <p:nvSpPr>
          <p:cNvPr id="66" name="Rectangle 65">
            <a:extLst>
              <a:ext uri="{FF2B5EF4-FFF2-40B4-BE49-F238E27FC236}">
                <a16:creationId xmlns:a16="http://schemas.microsoft.com/office/drawing/2014/main" id="{B3ACDAD1-A673-49A6-AB48-F136FA225CDB}"/>
              </a:ext>
            </a:extLst>
          </p:cNvPr>
          <p:cNvSpPr/>
          <p:nvPr/>
        </p:nvSpPr>
        <p:spPr>
          <a:xfrm>
            <a:off x="170446" y="4858785"/>
            <a:ext cx="8751304" cy="560153"/>
          </a:xfrm>
          <a:prstGeom prst="rect">
            <a:avLst/>
          </a:prstGeom>
          <a:solidFill>
            <a:schemeClr val="bg1"/>
          </a:solidFill>
        </p:spPr>
        <p:txBody>
          <a:bodyPr wrap="square">
            <a:spAutoFit/>
          </a:bodyPr>
          <a:lstStyle/>
          <a:p>
            <a:pPr algn="ctr"/>
            <a:r>
              <a:rPr lang="en-US" sz="1600" dirty="0">
                <a:solidFill>
                  <a:srgbClr val="000000"/>
                </a:solidFill>
              </a:rPr>
              <a:t>FIGURE 5.43 </a:t>
            </a:r>
            <a:r>
              <a:rPr lang="en-US" sz="1600" i="1" dirty="0">
                <a:solidFill>
                  <a:srgbClr val="000000"/>
                </a:solidFill>
              </a:rPr>
              <a:t>n</a:t>
            </a:r>
            <a:r>
              <a:rPr lang="en-US" sz="1600" dirty="0">
                <a:solidFill>
                  <a:srgbClr val="000000"/>
                </a:solidFill>
              </a:rPr>
              <a:t>-cell module in which (a) all cells are in the sun or (b) the top cell is completely shaded. </a:t>
            </a:r>
          </a:p>
          <a:p>
            <a:pPr algn="ctr"/>
            <a:r>
              <a:rPr lang="en-US" sz="1200" dirty="0">
                <a:solidFill>
                  <a:srgbClr val="000000"/>
                </a:solidFill>
              </a:rPr>
              <a:t>Masters, Gilbert M. </a:t>
            </a:r>
            <a:r>
              <a:rPr lang="en-US" sz="1200" i="1" dirty="0">
                <a:solidFill>
                  <a:srgbClr val="000000"/>
                </a:solidFill>
              </a:rPr>
              <a:t>Renewable and Efficient Electric Power Systems, 2d Ed.</a:t>
            </a:r>
            <a:endParaRPr lang="en-US" sz="1200" dirty="0">
              <a:solidFill>
                <a:srgbClr val="000000"/>
              </a:solidFill>
              <a:effectLst/>
            </a:endParaRPr>
          </a:p>
        </p:txBody>
      </p:sp>
    </p:spTree>
    <p:extLst>
      <p:ext uri="{BB962C8B-B14F-4D97-AF65-F5344CB8AC3E}">
        <p14:creationId xmlns:p14="http://schemas.microsoft.com/office/powerpoint/2010/main" val="26822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additive="base">
                                        <p:cTn id="7" dur="500" fill="hold"/>
                                        <p:tgtEl>
                                          <p:spTgt spid="86021"/>
                                        </p:tgtEl>
                                        <p:attrNameLst>
                                          <p:attrName>ppt_x</p:attrName>
                                        </p:attrNameLst>
                                      </p:cBhvr>
                                      <p:tavLst>
                                        <p:tav tm="0">
                                          <p:val>
                                            <p:strVal val="#ppt_x"/>
                                          </p:val>
                                        </p:tav>
                                        <p:tav tm="100000">
                                          <p:val>
                                            <p:strVal val="#ppt_x"/>
                                          </p:val>
                                        </p:tav>
                                      </p:tavLst>
                                    </p:anim>
                                    <p:anim calcmode="lin" valueType="num">
                                      <p:cBhvr additive="base">
                                        <p:cTn id="8" dur="500" fill="hold"/>
                                        <p:tgtEl>
                                          <p:spTgt spid="860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022"/>
                                        </p:tgtEl>
                                        <p:attrNameLst>
                                          <p:attrName>style.visibility</p:attrName>
                                        </p:attrNameLst>
                                      </p:cBhvr>
                                      <p:to>
                                        <p:strVal val="visible"/>
                                      </p:to>
                                    </p:set>
                                    <p:anim calcmode="lin" valueType="num">
                                      <p:cBhvr additive="base">
                                        <p:cTn id="11" dur="500" fill="hold"/>
                                        <p:tgtEl>
                                          <p:spTgt spid="86022"/>
                                        </p:tgtEl>
                                        <p:attrNameLst>
                                          <p:attrName>ppt_x</p:attrName>
                                        </p:attrNameLst>
                                      </p:cBhvr>
                                      <p:tavLst>
                                        <p:tav tm="0">
                                          <p:val>
                                            <p:strVal val="#ppt_x"/>
                                          </p:val>
                                        </p:tav>
                                        <p:tav tm="100000">
                                          <p:val>
                                            <p:strVal val="#ppt_x"/>
                                          </p:val>
                                        </p:tav>
                                      </p:tavLst>
                                    </p:anim>
                                    <p:anim calcmode="lin" valueType="num">
                                      <p:cBhvr additive="base">
                                        <p:cTn id="12" dur="500" fill="hold"/>
                                        <p:tgtEl>
                                          <p:spTgt spid="86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58FB92-A800-4185-9BA2-C085BB812B45}"/>
              </a:ext>
            </a:extLst>
          </p:cNvPr>
          <p:cNvPicPr>
            <a:picLocks noChangeAspect="1"/>
          </p:cNvPicPr>
          <p:nvPr/>
        </p:nvPicPr>
        <p:blipFill>
          <a:blip r:embed="rId3"/>
          <a:stretch>
            <a:fillRect/>
          </a:stretch>
        </p:blipFill>
        <p:spPr>
          <a:xfrm>
            <a:off x="311721" y="3846520"/>
            <a:ext cx="5497882" cy="2938390"/>
          </a:xfrm>
          <a:prstGeom prst="rect">
            <a:avLst/>
          </a:prstGeom>
        </p:spPr>
      </p:pic>
      <p:sp>
        <p:nvSpPr>
          <p:cNvPr id="34818" name="Title 1"/>
          <p:cNvSpPr>
            <a:spLocks noGrp="1"/>
          </p:cNvSpPr>
          <p:nvPr>
            <p:ph type="title"/>
          </p:nvPr>
        </p:nvSpPr>
        <p:spPr>
          <a:xfrm>
            <a:off x="457200" y="76200"/>
            <a:ext cx="8001000" cy="1066800"/>
          </a:xfrm>
        </p:spPr>
        <p:txBody>
          <a:bodyPr/>
          <a:lstStyle/>
          <a:p>
            <a:r>
              <a:rPr lang="en-US" sz="2800" dirty="0"/>
              <a:t>Voltage Output w/ Shading –  </a:t>
            </a:r>
            <a:r>
              <a:rPr lang="en-US" sz="2800" i="1" dirty="0">
                <a:latin typeface="+mn-lt"/>
              </a:rPr>
              <a:t>V</a:t>
            </a:r>
            <a:r>
              <a:rPr lang="en-US" sz="2800" i="1" baseline="-25000" dirty="0">
                <a:latin typeface="+mn-lt"/>
              </a:rPr>
              <a:t>SH</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22</a:t>
            </a:fld>
            <a:endParaRPr lang="en-US" dirty="0"/>
          </a:p>
        </p:txBody>
      </p:sp>
      <p:sp>
        <p:nvSpPr>
          <p:cNvPr id="9" name="TextBox 8">
            <a:extLst>
              <a:ext uri="{FF2B5EF4-FFF2-40B4-BE49-F238E27FC236}">
                <a16:creationId xmlns:a16="http://schemas.microsoft.com/office/drawing/2014/main" id="{7463AD06-59BE-4DBB-8DA3-5B69179729C1}"/>
              </a:ext>
            </a:extLst>
          </p:cNvPr>
          <p:cNvSpPr txBox="1"/>
          <p:nvPr/>
        </p:nvSpPr>
        <p:spPr>
          <a:xfrm>
            <a:off x="4686302" y="2959980"/>
            <a:ext cx="1065504" cy="338554"/>
          </a:xfrm>
          <a:prstGeom prst="rect">
            <a:avLst/>
          </a:prstGeom>
          <a:solidFill>
            <a:schemeClr val="accent1"/>
          </a:solidFill>
        </p:spPr>
        <p:txBody>
          <a:bodyPr wrap="square" rtlCol="0">
            <a:spAutoFit/>
          </a:bodyPr>
          <a:lstStyle/>
          <a:p>
            <a:r>
              <a:rPr lang="en-US" sz="1600" dirty="0" err="1"/>
              <a:t>R</a:t>
            </a:r>
            <a:r>
              <a:rPr lang="en-US" sz="1600" baseline="-25000" dirty="0" err="1"/>
              <a:t>p</a:t>
            </a:r>
            <a:r>
              <a:rPr lang="en-US" sz="1600" baseline="-25000" dirty="0"/>
              <a:t>   </a:t>
            </a:r>
            <a:r>
              <a:rPr lang="en-US" sz="1600" dirty="0"/>
              <a:t>&gt;&gt;  </a:t>
            </a:r>
            <a:r>
              <a:rPr lang="en-US" sz="1600" dirty="0" err="1"/>
              <a:t>R</a:t>
            </a:r>
            <a:r>
              <a:rPr lang="en-US" sz="1600" baseline="-25000" dirty="0" err="1"/>
              <a:t>s</a:t>
            </a:r>
            <a:endParaRPr lang="en-US" sz="1600" baseline="-25000" dirty="0"/>
          </a:p>
        </p:txBody>
      </p:sp>
      <p:sp>
        <p:nvSpPr>
          <p:cNvPr id="14" name="Rectangle 13">
            <a:extLst>
              <a:ext uri="{FF2B5EF4-FFF2-40B4-BE49-F238E27FC236}">
                <a16:creationId xmlns:a16="http://schemas.microsoft.com/office/drawing/2014/main" id="{5A7C604D-4651-464D-AC30-2273A15922E4}"/>
              </a:ext>
            </a:extLst>
          </p:cNvPr>
          <p:cNvSpPr/>
          <p:nvPr/>
        </p:nvSpPr>
        <p:spPr>
          <a:xfrm>
            <a:off x="6248400" y="5391916"/>
            <a:ext cx="2833688" cy="991041"/>
          </a:xfrm>
          <a:prstGeom prst="rect">
            <a:avLst/>
          </a:prstGeom>
        </p:spPr>
        <p:txBody>
          <a:bodyPr wrap="square">
            <a:spAutoFit/>
          </a:bodyPr>
          <a:lstStyle/>
          <a:p>
            <a:pPr algn="ctr"/>
            <a:r>
              <a:rPr lang="en-US" sz="1600" dirty="0">
                <a:solidFill>
                  <a:srgbClr val="000000"/>
                </a:solidFill>
              </a:rPr>
              <a:t>FIGURE 5.44 Effect of shading one cell in an n-cell module. </a:t>
            </a:r>
          </a:p>
          <a:p>
            <a:pPr algn="ctr"/>
            <a:r>
              <a:rPr lang="en-US" sz="1200" dirty="0">
                <a:solidFill>
                  <a:srgbClr val="000000"/>
                </a:solidFill>
              </a:rPr>
              <a:t>Masters, Gilbert M. </a:t>
            </a:r>
            <a:r>
              <a:rPr lang="en-US" sz="1200" i="1" dirty="0">
                <a:solidFill>
                  <a:srgbClr val="000000"/>
                </a:solidFill>
              </a:rPr>
              <a:t>Renewable and Efficient Electric Power Systems, 2d Ed</a:t>
            </a:r>
            <a:r>
              <a:rPr lang="en-US" sz="1200" dirty="0">
                <a:solidFill>
                  <a:srgbClr val="000000"/>
                </a:solidFill>
              </a:rPr>
              <a:t>. </a:t>
            </a:r>
            <a:endParaRPr lang="en-US" sz="1200" dirty="0">
              <a:solidFill>
                <a:srgbClr val="000000"/>
              </a:solidFill>
              <a:effectLst/>
            </a:endParaRPr>
          </a:p>
        </p:txBody>
      </p:sp>
      <p:graphicFrame>
        <p:nvGraphicFramePr>
          <p:cNvPr id="18" name="Object 17">
            <a:extLst>
              <a:ext uri="{FF2B5EF4-FFF2-40B4-BE49-F238E27FC236}">
                <a16:creationId xmlns:a16="http://schemas.microsoft.com/office/drawing/2014/main" id="{B9439434-C5FE-4C13-A60C-06C6BCD53429}"/>
              </a:ext>
            </a:extLst>
          </p:cNvPr>
          <p:cNvGraphicFramePr>
            <a:graphicFrameLocks noChangeAspect="1"/>
          </p:cNvGraphicFramePr>
          <p:nvPr>
            <p:extLst>
              <p:ext uri="{D42A27DB-BD31-4B8C-83A1-F6EECF244321}">
                <p14:modId xmlns:p14="http://schemas.microsoft.com/office/powerpoint/2010/main" val="1755961223"/>
              </p:ext>
            </p:extLst>
          </p:nvPr>
        </p:nvGraphicFramePr>
        <p:xfrm>
          <a:off x="323236" y="1113453"/>
          <a:ext cx="3251200" cy="723900"/>
        </p:xfrm>
        <a:graphic>
          <a:graphicData uri="http://schemas.openxmlformats.org/presentationml/2006/ole">
            <mc:AlternateContent xmlns:mc="http://schemas.openxmlformats.org/markup-compatibility/2006">
              <mc:Choice xmlns:v="urn:schemas-microsoft-com:vml" Requires="v">
                <p:oleObj spid="_x0000_s130149" name="Equation" r:id="rId4" imgW="3251160" imgH="723600" progId="Equation.DSMT4">
                  <p:embed/>
                </p:oleObj>
              </mc:Choice>
              <mc:Fallback>
                <p:oleObj name="Equation" r:id="rId4" imgW="3251160" imgH="723600" progId="Equation.DSMT4">
                  <p:embed/>
                  <p:pic>
                    <p:nvPicPr>
                      <p:cNvPr id="18" name="Object 17">
                        <a:extLst>
                          <a:ext uri="{FF2B5EF4-FFF2-40B4-BE49-F238E27FC236}">
                            <a16:creationId xmlns:a16="http://schemas.microsoft.com/office/drawing/2014/main" id="{B9439434-C5FE-4C13-A60C-06C6BCD53429}"/>
                          </a:ext>
                        </a:extLst>
                      </p:cNvPr>
                      <p:cNvPicPr>
                        <a:picLocks noChangeAspect="1" noChangeArrowheads="1"/>
                      </p:cNvPicPr>
                      <p:nvPr/>
                    </p:nvPicPr>
                    <p:blipFill>
                      <a:blip r:embed="rId5"/>
                      <a:srcRect/>
                      <a:stretch>
                        <a:fillRect/>
                      </a:stretch>
                    </p:blipFill>
                    <p:spPr bwMode="auto">
                      <a:xfrm>
                        <a:off x="323236" y="1113453"/>
                        <a:ext cx="3251200" cy="723900"/>
                      </a:xfrm>
                      <a:prstGeom prst="rect">
                        <a:avLst/>
                      </a:prstGeom>
                      <a:noFill/>
                      <a:ln>
                        <a:noFill/>
                      </a:ln>
                      <a:extLst/>
                    </p:spPr>
                  </p:pic>
                </p:oleObj>
              </mc:Fallback>
            </mc:AlternateContent>
          </a:graphicData>
        </a:graphic>
      </p:graphicFrame>
      <p:graphicFrame>
        <p:nvGraphicFramePr>
          <p:cNvPr id="32" name="Object 31">
            <a:extLst>
              <a:ext uri="{FF2B5EF4-FFF2-40B4-BE49-F238E27FC236}">
                <a16:creationId xmlns:a16="http://schemas.microsoft.com/office/drawing/2014/main" id="{2C9F03C8-0B2D-4850-96AF-EDC54E3968E8}"/>
              </a:ext>
            </a:extLst>
          </p:cNvPr>
          <p:cNvGraphicFramePr>
            <a:graphicFrameLocks noChangeAspect="1"/>
          </p:cNvGraphicFramePr>
          <p:nvPr>
            <p:extLst>
              <p:ext uri="{D42A27DB-BD31-4B8C-83A1-F6EECF244321}">
                <p14:modId xmlns:p14="http://schemas.microsoft.com/office/powerpoint/2010/main" val="4039272860"/>
              </p:ext>
            </p:extLst>
          </p:nvPr>
        </p:nvGraphicFramePr>
        <p:xfrm>
          <a:off x="323236" y="1934677"/>
          <a:ext cx="4787900" cy="723900"/>
        </p:xfrm>
        <a:graphic>
          <a:graphicData uri="http://schemas.openxmlformats.org/presentationml/2006/ole">
            <mc:AlternateContent xmlns:mc="http://schemas.openxmlformats.org/markup-compatibility/2006">
              <mc:Choice xmlns:v="urn:schemas-microsoft-com:vml" Requires="v">
                <p:oleObj spid="_x0000_s130150" name="Equation" r:id="rId6" imgW="4787640" imgH="723600" progId="Equation.DSMT4">
                  <p:embed/>
                </p:oleObj>
              </mc:Choice>
              <mc:Fallback>
                <p:oleObj name="Equation" r:id="rId6" imgW="4787640" imgH="723600" progId="Equation.DSMT4">
                  <p:embed/>
                  <p:pic>
                    <p:nvPicPr>
                      <p:cNvPr id="18" name="Object 17">
                        <a:extLst>
                          <a:ext uri="{FF2B5EF4-FFF2-40B4-BE49-F238E27FC236}">
                            <a16:creationId xmlns:a16="http://schemas.microsoft.com/office/drawing/2014/main" id="{B9439434-C5FE-4C13-A60C-06C6BCD53429}"/>
                          </a:ext>
                        </a:extLst>
                      </p:cNvPr>
                      <p:cNvPicPr>
                        <a:picLocks noChangeAspect="1" noChangeArrowheads="1"/>
                      </p:cNvPicPr>
                      <p:nvPr/>
                    </p:nvPicPr>
                    <p:blipFill>
                      <a:blip r:embed="rId7"/>
                      <a:srcRect/>
                      <a:stretch>
                        <a:fillRect/>
                      </a:stretch>
                    </p:blipFill>
                    <p:spPr bwMode="auto">
                      <a:xfrm>
                        <a:off x="323236" y="1934677"/>
                        <a:ext cx="4787900" cy="723900"/>
                      </a:xfrm>
                      <a:prstGeom prst="rect">
                        <a:avLst/>
                      </a:prstGeom>
                      <a:noFill/>
                      <a:ln>
                        <a:noFill/>
                      </a:ln>
                      <a:extLst/>
                    </p:spPr>
                  </p:pic>
                </p:oleObj>
              </mc:Fallback>
            </mc:AlternateContent>
          </a:graphicData>
        </a:graphic>
      </p:graphicFrame>
      <p:graphicFrame>
        <p:nvGraphicFramePr>
          <p:cNvPr id="33" name="Object 32">
            <a:extLst>
              <a:ext uri="{FF2B5EF4-FFF2-40B4-BE49-F238E27FC236}">
                <a16:creationId xmlns:a16="http://schemas.microsoft.com/office/drawing/2014/main" id="{DB7D223F-60BD-4B26-B329-59B0FCE65091}"/>
              </a:ext>
            </a:extLst>
          </p:cNvPr>
          <p:cNvGraphicFramePr>
            <a:graphicFrameLocks noChangeAspect="1"/>
          </p:cNvGraphicFramePr>
          <p:nvPr>
            <p:extLst>
              <p:ext uri="{D42A27DB-BD31-4B8C-83A1-F6EECF244321}">
                <p14:modId xmlns:p14="http://schemas.microsoft.com/office/powerpoint/2010/main" val="3937314956"/>
              </p:ext>
            </p:extLst>
          </p:nvPr>
        </p:nvGraphicFramePr>
        <p:xfrm>
          <a:off x="323236" y="2755900"/>
          <a:ext cx="2616200" cy="673100"/>
        </p:xfrm>
        <a:graphic>
          <a:graphicData uri="http://schemas.openxmlformats.org/presentationml/2006/ole">
            <mc:AlternateContent xmlns:mc="http://schemas.openxmlformats.org/markup-compatibility/2006">
              <mc:Choice xmlns:v="urn:schemas-microsoft-com:vml" Requires="v">
                <p:oleObj spid="_x0000_s130151" name="Equation" r:id="rId8" imgW="2616120" imgH="672840" progId="Equation.DSMT4">
                  <p:embed/>
                </p:oleObj>
              </mc:Choice>
              <mc:Fallback>
                <p:oleObj name="Equation" r:id="rId8" imgW="2616120" imgH="672840" progId="Equation.DSMT4">
                  <p:embed/>
                  <p:pic>
                    <p:nvPicPr>
                      <p:cNvPr id="32" name="Object 31">
                        <a:extLst>
                          <a:ext uri="{FF2B5EF4-FFF2-40B4-BE49-F238E27FC236}">
                            <a16:creationId xmlns:a16="http://schemas.microsoft.com/office/drawing/2014/main" id="{2C9F03C8-0B2D-4850-96AF-EDC54E3968E8}"/>
                          </a:ext>
                        </a:extLst>
                      </p:cNvPr>
                      <p:cNvPicPr>
                        <a:picLocks noChangeAspect="1" noChangeArrowheads="1"/>
                      </p:cNvPicPr>
                      <p:nvPr/>
                    </p:nvPicPr>
                    <p:blipFill>
                      <a:blip r:embed="rId9"/>
                      <a:srcRect/>
                      <a:stretch>
                        <a:fillRect/>
                      </a:stretch>
                    </p:blipFill>
                    <p:spPr bwMode="auto">
                      <a:xfrm>
                        <a:off x="323236" y="2755900"/>
                        <a:ext cx="2616200" cy="673100"/>
                      </a:xfrm>
                      <a:prstGeom prst="rect">
                        <a:avLst/>
                      </a:prstGeom>
                      <a:noFill/>
                      <a:ln>
                        <a:noFill/>
                      </a:ln>
                      <a:extLst/>
                    </p:spPr>
                  </p:pic>
                </p:oleObj>
              </mc:Fallback>
            </mc:AlternateContent>
          </a:graphicData>
        </a:graphic>
      </p:graphicFrame>
      <p:pic>
        <p:nvPicPr>
          <p:cNvPr id="19" name="Picture 18">
            <a:extLst>
              <a:ext uri="{FF2B5EF4-FFF2-40B4-BE49-F238E27FC236}">
                <a16:creationId xmlns:a16="http://schemas.microsoft.com/office/drawing/2014/main" id="{5079FD59-3550-4A2E-A510-4C2B770D81D6}"/>
              </a:ext>
            </a:extLst>
          </p:cNvPr>
          <p:cNvPicPr>
            <a:picLocks noChangeAspect="1"/>
          </p:cNvPicPr>
          <p:nvPr/>
        </p:nvPicPr>
        <p:blipFill>
          <a:blip r:embed="rId10"/>
          <a:stretch>
            <a:fillRect/>
          </a:stretch>
        </p:blipFill>
        <p:spPr>
          <a:xfrm>
            <a:off x="5867400" y="970563"/>
            <a:ext cx="2710079" cy="3379303"/>
          </a:xfrm>
          <a:prstGeom prst="rect">
            <a:avLst/>
          </a:prstGeom>
        </p:spPr>
      </p:pic>
      <p:graphicFrame>
        <p:nvGraphicFramePr>
          <p:cNvPr id="34" name="Object 33">
            <a:extLst>
              <a:ext uri="{FF2B5EF4-FFF2-40B4-BE49-F238E27FC236}">
                <a16:creationId xmlns:a16="http://schemas.microsoft.com/office/drawing/2014/main" id="{12978011-8282-4226-B421-B40144F1510D}"/>
              </a:ext>
            </a:extLst>
          </p:cNvPr>
          <p:cNvGraphicFramePr>
            <a:graphicFrameLocks noChangeAspect="1"/>
          </p:cNvGraphicFramePr>
          <p:nvPr>
            <p:extLst>
              <p:ext uri="{D42A27DB-BD31-4B8C-83A1-F6EECF244321}">
                <p14:modId xmlns:p14="http://schemas.microsoft.com/office/powerpoint/2010/main" val="507929272"/>
              </p:ext>
            </p:extLst>
          </p:nvPr>
        </p:nvGraphicFramePr>
        <p:xfrm>
          <a:off x="3073400" y="2792707"/>
          <a:ext cx="1384300" cy="673100"/>
        </p:xfrm>
        <a:graphic>
          <a:graphicData uri="http://schemas.openxmlformats.org/presentationml/2006/ole">
            <mc:AlternateContent xmlns:mc="http://schemas.openxmlformats.org/markup-compatibility/2006">
              <mc:Choice xmlns:v="urn:schemas-microsoft-com:vml" Requires="v">
                <p:oleObj spid="_x0000_s130152" name="Equation" r:id="rId11" imgW="1384200" imgH="672840" progId="Equation.DSMT4">
                  <p:embed/>
                </p:oleObj>
              </mc:Choice>
              <mc:Fallback>
                <p:oleObj name="Equation" r:id="rId11" imgW="1384200" imgH="672840" progId="Equation.DSMT4">
                  <p:embed/>
                  <p:pic>
                    <p:nvPicPr>
                      <p:cNvPr id="33" name="Object 32">
                        <a:extLst>
                          <a:ext uri="{FF2B5EF4-FFF2-40B4-BE49-F238E27FC236}">
                            <a16:creationId xmlns:a16="http://schemas.microsoft.com/office/drawing/2014/main" id="{DB7D223F-60BD-4B26-B329-59B0FCE65091}"/>
                          </a:ext>
                        </a:extLst>
                      </p:cNvPr>
                      <p:cNvPicPr>
                        <a:picLocks noChangeAspect="1" noChangeArrowheads="1"/>
                      </p:cNvPicPr>
                      <p:nvPr/>
                    </p:nvPicPr>
                    <p:blipFill>
                      <a:blip r:embed="rId12"/>
                      <a:srcRect/>
                      <a:stretch>
                        <a:fillRect/>
                      </a:stretch>
                    </p:blipFill>
                    <p:spPr bwMode="auto">
                      <a:xfrm>
                        <a:off x="3073400" y="2792707"/>
                        <a:ext cx="1384300" cy="673100"/>
                      </a:xfrm>
                      <a:prstGeom prst="rect">
                        <a:avLst/>
                      </a:prstGeom>
                      <a:noFill/>
                      <a:ln>
                        <a:noFill/>
                      </a:ln>
                      <a:extLst/>
                    </p:spPr>
                  </p:pic>
                </p:oleObj>
              </mc:Fallback>
            </mc:AlternateContent>
          </a:graphicData>
        </a:graphic>
      </p:graphicFrame>
      <p:graphicFrame>
        <p:nvGraphicFramePr>
          <p:cNvPr id="23" name="Object 22">
            <a:extLst>
              <a:ext uri="{FF2B5EF4-FFF2-40B4-BE49-F238E27FC236}">
                <a16:creationId xmlns:a16="http://schemas.microsoft.com/office/drawing/2014/main" id="{3E462002-8DC3-4D95-99D8-1DBA08F1E17B}"/>
              </a:ext>
            </a:extLst>
          </p:cNvPr>
          <p:cNvGraphicFramePr>
            <a:graphicFrameLocks noChangeAspect="1"/>
          </p:cNvGraphicFramePr>
          <p:nvPr>
            <p:extLst>
              <p:ext uri="{D42A27DB-BD31-4B8C-83A1-F6EECF244321}">
                <p14:modId xmlns:p14="http://schemas.microsoft.com/office/powerpoint/2010/main" val="202950046"/>
              </p:ext>
            </p:extLst>
          </p:nvPr>
        </p:nvGraphicFramePr>
        <p:xfrm>
          <a:off x="4783677" y="5298175"/>
          <a:ext cx="1298034" cy="1144615"/>
        </p:xfrm>
        <a:graphic>
          <a:graphicData uri="http://schemas.openxmlformats.org/presentationml/2006/ole">
            <mc:AlternateContent xmlns:mc="http://schemas.openxmlformats.org/markup-compatibility/2006">
              <mc:Choice xmlns:v="urn:schemas-microsoft-com:vml" Requires="v">
                <p:oleObj spid="_x0000_s130153" name="CorelDRAW" r:id="rId13" imgW="1370719" imgH="1207662" progId="CorelDraw.Graphic.18">
                  <p:embed/>
                </p:oleObj>
              </mc:Choice>
              <mc:Fallback>
                <p:oleObj name="CorelDRAW" r:id="rId13" imgW="1370719" imgH="1207662" progId="CorelDraw.Graphic.18">
                  <p:embed/>
                  <p:pic>
                    <p:nvPicPr>
                      <p:cNvPr id="0" name=""/>
                      <p:cNvPicPr/>
                      <p:nvPr/>
                    </p:nvPicPr>
                    <p:blipFill>
                      <a:blip r:embed="rId14"/>
                      <a:stretch>
                        <a:fillRect/>
                      </a:stretch>
                    </p:blipFill>
                    <p:spPr>
                      <a:xfrm>
                        <a:off x="4783677" y="5298175"/>
                        <a:ext cx="1298034" cy="1144615"/>
                      </a:xfrm>
                      <a:prstGeom prst="rect">
                        <a:avLst/>
                      </a:prstGeom>
                    </p:spPr>
                  </p:pic>
                </p:oleObj>
              </mc:Fallback>
            </mc:AlternateContent>
          </a:graphicData>
        </a:graphic>
      </p:graphicFrame>
    </p:spTree>
    <p:extLst>
      <p:ext uri="{BB962C8B-B14F-4D97-AF65-F5344CB8AC3E}">
        <p14:creationId xmlns:p14="http://schemas.microsoft.com/office/powerpoint/2010/main" val="36690245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001000" cy="1066800"/>
          </a:xfrm>
        </p:spPr>
        <p:txBody>
          <a:bodyPr/>
          <a:lstStyle/>
          <a:p>
            <a:r>
              <a:rPr lang="en-US" sz="2800" dirty="0"/>
              <a:t>Voltage Output w/ Shading –  </a:t>
            </a:r>
            <a:r>
              <a:rPr lang="en-US" sz="3200" i="1" dirty="0">
                <a:latin typeface="+mn-lt"/>
              </a:rPr>
              <a:t>Example</a:t>
            </a:r>
            <a:endParaRPr lang="en-US" sz="2800" i="1" baseline="-25000" dirty="0">
              <a:latin typeface="+mn-lt"/>
            </a:endParaRP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23</a:t>
            </a:fld>
            <a:endParaRPr lang="en-US" dirty="0"/>
          </a:p>
        </p:txBody>
      </p:sp>
      <p:pic>
        <p:nvPicPr>
          <p:cNvPr id="19" name="Picture 18">
            <a:extLst>
              <a:ext uri="{FF2B5EF4-FFF2-40B4-BE49-F238E27FC236}">
                <a16:creationId xmlns:a16="http://schemas.microsoft.com/office/drawing/2014/main" id="{5079FD59-3550-4A2E-A510-4C2B770D81D6}"/>
              </a:ext>
            </a:extLst>
          </p:cNvPr>
          <p:cNvPicPr>
            <a:picLocks noChangeAspect="1"/>
          </p:cNvPicPr>
          <p:nvPr/>
        </p:nvPicPr>
        <p:blipFill>
          <a:blip r:embed="rId3"/>
          <a:stretch>
            <a:fillRect/>
          </a:stretch>
        </p:blipFill>
        <p:spPr>
          <a:xfrm>
            <a:off x="6326845" y="939014"/>
            <a:ext cx="2664755" cy="3322787"/>
          </a:xfrm>
          <a:prstGeom prst="rect">
            <a:avLst/>
          </a:prstGeom>
        </p:spPr>
      </p:pic>
      <p:grpSp>
        <p:nvGrpSpPr>
          <p:cNvPr id="37" name="Group 36">
            <a:extLst>
              <a:ext uri="{FF2B5EF4-FFF2-40B4-BE49-F238E27FC236}">
                <a16:creationId xmlns:a16="http://schemas.microsoft.com/office/drawing/2014/main" id="{14ABF6E2-38C5-49DD-B276-79D9C8EB6D9E}"/>
              </a:ext>
            </a:extLst>
          </p:cNvPr>
          <p:cNvGrpSpPr/>
          <p:nvPr/>
        </p:nvGrpSpPr>
        <p:grpSpPr>
          <a:xfrm>
            <a:off x="279883" y="1100332"/>
            <a:ext cx="4469593" cy="1200329"/>
            <a:chOff x="407209" y="1085671"/>
            <a:chExt cx="4469593" cy="1200329"/>
          </a:xfrm>
        </p:grpSpPr>
        <p:sp>
          <p:nvSpPr>
            <p:cNvPr id="5" name="TextBox 4">
              <a:extLst>
                <a:ext uri="{FF2B5EF4-FFF2-40B4-BE49-F238E27FC236}">
                  <a16:creationId xmlns:a16="http://schemas.microsoft.com/office/drawing/2014/main" id="{867AC3EF-B983-4AD6-915B-F9AEA76765B2}"/>
                </a:ext>
              </a:extLst>
            </p:cNvPr>
            <p:cNvSpPr txBox="1"/>
            <p:nvPr/>
          </p:nvSpPr>
          <p:spPr>
            <a:xfrm>
              <a:off x="407209" y="1085671"/>
              <a:ext cx="3859991" cy="1200329"/>
            </a:xfrm>
            <a:prstGeom prst="rect">
              <a:avLst/>
            </a:prstGeom>
            <a:noFill/>
          </p:spPr>
          <p:txBody>
            <a:bodyPr wrap="square" rtlCol="0">
              <a:spAutoFit/>
            </a:bodyPr>
            <a:lstStyle/>
            <a:p>
              <a:r>
                <a:rPr lang="en-US" sz="2400" dirty="0"/>
                <a:t>PV Module:  </a:t>
              </a:r>
              <a:r>
                <a:rPr lang="en-US" sz="2000" dirty="0"/>
                <a:t>72 cells in Series</a:t>
              </a:r>
            </a:p>
            <a:p>
              <a:pPr marL="173038" indent="-173038">
                <a:buFont typeface="Arial" panose="020B0604020202020204" pitchFamily="34" charset="0"/>
                <a:buChar char="•"/>
              </a:pPr>
              <a:r>
                <a:rPr lang="en-US" sz="2000" i="1" dirty="0"/>
                <a:t>I</a:t>
              </a:r>
              <a:r>
                <a:rPr lang="en-US" sz="2000" i="1" baseline="-25000" dirty="0"/>
                <a:t>SC</a:t>
              </a:r>
              <a:r>
                <a:rPr lang="en-US" sz="2000" dirty="0"/>
                <a:t> = 6.0 A @ 25</a:t>
              </a:r>
              <a:r>
                <a:rPr lang="en-US" sz="2000" baseline="30000" dirty="0"/>
                <a:t>o</a:t>
              </a:r>
              <a:r>
                <a:rPr lang="en-US" sz="2000" dirty="0"/>
                <a:t>C</a:t>
              </a:r>
            </a:p>
            <a:p>
              <a:pPr marL="173038" indent="-173038">
                <a:buFont typeface="Arial" panose="020B0604020202020204" pitchFamily="34" charset="0"/>
                <a:buChar char="•"/>
              </a:pPr>
              <a:r>
                <a:rPr lang="en-US" sz="2000" dirty="0"/>
                <a:t>I</a:t>
              </a:r>
              <a:r>
                <a:rPr lang="en-US" sz="2000" baseline="-25000" dirty="0"/>
                <a:t>o</a:t>
              </a:r>
              <a:r>
                <a:rPr lang="en-US" sz="2000" dirty="0"/>
                <a:t> = 5 x 10</a:t>
              </a:r>
              <a:r>
                <a:rPr lang="en-US" sz="2000" baseline="30000" dirty="0"/>
                <a:t>-11 </a:t>
              </a:r>
              <a:r>
                <a:rPr lang="en-US" sz="2000" dirty="0"/>
                <a:t>A</a:t>
              </a:r>
            </a:p>
          </p:txBody>
        </p:sp>
        <p:sp>
          <p:nvSpPr>
            <p:cNvPr id="16" name="TextBox 15">
              <a:extLst>
                <a:ext uri="{FF2B5EF4-FFF2-40B4-BE49-F238E27FC236}">
                  <a16:creationId xmlns:a16="http://schemas.microsoft.com/office/drawing/2014/main" id="{07811948-43DC-4D75-A986-99FAF665DAA3}"/>
                </a:ext>
              </a:extLst>
            </p:cNvPr>
            <p:cNvSpPr txBox="1"/>
            <p:nvPr/>
          </p:nvSpPr>
          <p:spPr>
            <a:xfrm>
              <a:off x="2913237" y="1487715"/>
              <a:ext cx="1963565" cy="769441"/>
            </a:xfrm>
            <a:prstGeom prst="rect">
              <a:avLst/>
            </a:prstGeom>
            <a:noFill/>
          </p:spPr>
          <p:txBody>
            <a:bodyPr wrap="square" rtlCol="0">
              <a:spAutoFit/>
            </a:bodyPr>
            <a:lstStyle/>
            <a:p>
              <a:pPr marL="174625" indent="-174625">
                <a:buFont typeface="Arial" panose="020B0604020202020204" pitchFamily="34" charset="0"/>
                <a:buChar char="•"/>
              </a:pPr>
              <a:r>
                <a:rPr lang="en-US" sz="2000" dirty="0" err="1"/>
                <a:t>R</a:t>
              </a:r>
              <a:r>
                <a:rPr lang="en-US" sz="2000" baseline="-25000" dirty="0" err="1"/>
                <a:t>p</a:t>
              </a:r>
              <a:r>
                <a:rPr lang="en-US" sz="2000" dirty="0"/>
                <a:t> = 10 </a:t>
              </a:r>
              <a:r>
                <a:rPr lang="en-US" sz="2000" dirty="0">
                  <a:latin typeface="Symbol" panose="05050102010706020507" pitchFamily="18" charset="2"/>
                  <a:sym typeface="Symbol" panose="05050102010706020507" pitchFamily="18" charset="2"/>
                </a:rPr>
                <a:t></a:t>
              </a:r>
              <a:endParaRPr lang="en-US" sz="2000" dirty="0">
                <a:latin typeface="Symbol" panose="05050102010706020507" pitchFamily="18" charset="2"/>
              </a:endParaRPr>
            </a:p>
            <a:p>
              <a:pPr marL="168275" indent="-168275">
                <a:buFont typeface="Arial" panose="020B0604020202020204" pitchFamily="34" charset="0"/>
                <a:buChar char="•"/>
              </a:pPr>
              <a:r>
                <a:rPr lang="en-US" sz="2000" dirty="0" err="1"/>
                <a:t>R</a:t>
              </a:r>
              <a:r>
                <a:rPr lang="en-US" sz="2000" baseline="-25000" dirty="0" err="1"/>
                <a:t>s</a:t>
              </a:r>
              <a:r>
                <a:rPr lang="en-US" sz="2000" dirty="0"/>
                <a:t> = 0.001 </a:t>
              </a:r>
              <a:r>
                <a:rPr lang="en-US" sz="2000" dirty="0">
                  <a:latin typeface="Symbol" panose="05050102010706020507" pitchFamily="18" charset="2"/>
                  <a:sym typeface="Symbol" panose="05050102010706020507" pitchFamily="18" charset="2"/>
                </a:rPr>
                <a:t></a:t>
              </a:r>
              <a:endParaRPr lang="en-US" sz="2000" dirty="0"/>
            </a:p>
          </p:txBody>
        </p:sp>
      </p:grpSp>
      <p:grpSp>
        <p:nvGrpSpPr>
          <p:cNvPr id="36" name="Group 35">
            <a:extLst>
              <a:ext uri="{FF2B5EF4-FFF2-40B4-BE49-F238E27FC236}">
                <a16:creationId xmlns:a16="http://schemas.microsoft.com/office/drawing/2014/main" id="{7907C3FF-F256-456E-8C66-650C7154E3DA}"/>
              </a:ext>
            </a:extLst>
          </p:cNvPr>
          <p:cNvGrpSpPr/>
          <p:nvPr/>
        </p:nvGrpSpPr>
        <p:grpSpPr>
          <a:xfrm>
            <a:off x="76201" y="2631193"/>
            <a:ext cx="7543799" cy="4150607"/>
            <a:chOff x="153956" y="2990390"/>
            <a:chExt cx="6979795" cy="3733801"/>
          </a:xfrm>
        </p:grpSpPr>
        <p:pic>
          <p:nvPicPr>
            <p:cNvPr id="15" name="Picture 14">
              <a:extLst>
                <a:ext uri="{FF2B5EF4-FFF2-40B4-BE49-F238E27FC236}">
                  <a16:creationId xmlns:a16="http://schemas.microsoft.com/office/drawing/2014/main" id="{6C4A8C0A-B816-4EED-AFE1-B1F0F678AD52}"/>
                </a:ext>
              </a:extLst>
            </p:cNvPr>
            <p:cNvPicPr>
              <a:picLocks noChangeAspect="1"/>
            </p:cNvPicPr>
            <p:nvPr/>
          </p:nvPicPr>
          <p:blipFill rotWithShape="1">
            <a:blip r:embed="rId4">
              <a:extLst>
                <a:ext uri="{28A0092B-C50C-407E-A947-70E740481C1C}">
                  <a14:useLocalDpi xmlns:a14="http://schemas.microsoft.com/office/drawing/2010/main" val="0"/>
                </a:ext>
              </a:extLst>
            </a:blip>
            <a:srcRect l="7326" t="5025" r="8368" b="53562"/>
            <a:stretch/>
          </p:blipFill>
          <p:spPr>
            <a:xfrm>
              <a:off x="153956" y="2990390"/>
              <a:ext cx="5791200" cy="3733801"/>
            </a:xfrm>
            <a:prstGeom prst="rect">
              <a:avLst/>
            </a:prstGeom>
          </p:spPr>
        </p:pic>
        <p:cxnSp>
          <p:nvCxnSpPr>
            <p:cNvPr id="11" name="Straight Connector 10">
              <a:extLst>
                <a:ext uri="{FF2B5EF4-FFF2-40B4-BE49-F238E27FC236}">
                  <a16:creationId xmlns:a16="http://schemas.microsoft.com/office/drawing/2014/main" id="{4FDAA2EB-289C-4B53-90E4-9C897E50E992}"/>
                </a:ext>
              </a:extLst>
            </p:cNvPr>
            <p:cNvCxnSpPr/>
            <p:nvPr/>
          </p:nvCxnSpPr>
          <p:spPr bwMode="auto">
            <a:xfrm>
              <a:off x="607227" y="4017171"/>
              <a:ext cx="304800" cy="0"/>
            </a:xfrm>
            <a:prstGeom prst="line">
              <a:avLst/>
            </a:prstGeom>
            <a:no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A814AF99-C843-4959-B9A4-20AC6B4A753F}"/>
                </a:ext>
              </a:extLst>
            </p:cNvPr>
            <p:cNvSpPr txBox="1"/>
            <p:nvPr/>
          </p:nvSpPr>
          <p:spPr>
            <a:xfrm>
              <a:off x="886654" y="3894060"/>
              <a:ext cx="534121" cy="246221"/>
            </a:xfrm>
            <a:prstGeom prst="rect">
              <a:avLst/>
            </a:prstGeom>
            <a:noFill/>
          </p:spPr>
          <p:txBody>
            <a:bodyPr wrap="none" rtlCol="0">
              <a:spAutoFit/>
            </a:bodyPr>
            <a:lstStyle/>
            <a:p>
              <a:r>
                <a:rPr lang="en-US" sz="1000" dirty="0"/>
                <a:t>4.38 A</a:t>
              </a:r>
            </a:p>
          </p:txBody>
        </p:sp>
        <p:sp>
          <p:nvSpPr>
            <p:cNvPr id="22" name="TextBox 21">
              <a:extLst>
                <a:ext uri="{FF2B5EF4-FFF2-40B4-BE49-F238E27FC236}">
                  <a16:creationId xmlns:a16="http://schemas.microsoft.com/office/drawing/2014/main" id="{AD60B8E1-76D8-455D-A028-D5498B05A221}"/>
                </a:ext>
              </a:extLst>
            </p:cNvPr>
            <p:cNvSpPr txBox="1"/>
            <p:nvPr/>
          </p:nvSpPr>
          <p:spPr>
            <a:xfrm>
              <a:off x="886654" y="4877517"/>
              <a:ext cx="534121" cy="246221"/>
            </a:xfrm>
            <a:prstGeom prst="rect">
              <a:avLst/>
            </a:prstGeom>
            <a:noFill/>
          </p:spPr>
          <p:txBody>
            <a:bodyPr wrap="none" rtlCol="0">
              <a:spAutoFit/>
            </a:bodyPr>
            <a:lstStyle/>
            <a:p>
              <a:r>
                <a:rPr lang="en-US" sz="1000" dirty="0"/>
                <a:t>2.24 A</a:t>
              </a:r>
            </a:p>
          </p:txBody>
        </p:sp>
        <p:cxnSp>
          <p:nvCxnSpPr>
            <p:cNvPr id="23" name="Straight Connector 22">
              <a:extLst>
                <a:ext uri="{FF2B5EF4-FFF2-40B4-BE49-F238E27FC236}">
                  <a16:creationId xmlns:a16="http://schemas.microsoft.com/office/drawing/2014/main" id="{A8AD257E-6D37-4511-9160-0B7F200D212D}"/>
                </a:ext>
              </a:extLst>
            </p:cNvPr>
            <p:cNvCxnSpPr/>
            <p:nvPr/>
          </p:nvCxnSpPr>
          <p:spPr bwMode="auto">
            <a:xfrm>
              <a:off x="604837" y="5000628"/>
              <a:ext cx="304800" cy="0"/>
            </a:xfrm>
            <a:prstGeom prst="line">
              <a:avLst/>
            </a:prstGeom>
            <a:noFill/>
            <a:ln w="9525" cap="flat" cmpd="sng" algn="ctr">
              <a:solidFill>
                <a:schemeClr val="tx1"/>
              </a:solidFill>
              <a:prstDash val="solid"/>
              <a:round/>
              <a:headEnd type="none" w="med" len="med"/>
              <a:tailEnd type="none" w="med" len="med"/>
            </a:ln>
            <a:effectLst/>
          </p:spPr>
        </p:cxnSp>
        <p:pic>
          <p:nvPicPr>
            <p:cNvPr id="21" name="Picture 20" descr="A close up of a map&#10;&#10;Description generated with very high confidence">
              <a:extLst>
                <a:ext uri="{FF2B5EF4-FFF2-40B4-BE49-F238E27FC236}">
                  <a16:creationId xmlns:a16="http://schemas.microsoft.com/office/drawing/2014/main" id="{C04ED45A-D954-450E-9D25-F9BC2D27E0AC}"/>
                </a:ext>
              </a:extLst>
            </p:cNvPr>
            <p:cNvPicPr>
              <a:picLocks noChangeAspect="1"/>
            </p:cNvPicPr>
            <p:nvPr/>
          </p:nvPicPr>
          <p:blipFill rotWithShape="1">
            <a:blip r:embed="rId5">
              <a:extLst>
                <a:ext uri="{28A0092B-C50C-407E-A947-70E740481C1C}">
                  <a14:useLocalDpi xmlns:a14="http://schemas.microsoft.com/office/drawing/2010/main" val="0"/>
                </a:ext>
              </a:extLst>
            </a:blip>
            <a:srcRect l="8780" t="29521" r="75623" b="53975"/>
            <a:stretch/>
          </p:blipFill>
          <p:spPr>
            <a:xfrm>
              <a:off x="6076069" y="5206711"/>
              <a:ext cx="1057682" cy="1122111"/>
            </a:xfrm>
            <a:prstGeom prst="rect">
              <a:avLst/>
            </a:prstGeom>
            <a:ln w="38100">
              <a:solidFill>
                <a:srgbClr val="C00000"/>
              </a:solidFill>
            </a:ln>
          </p:spPr>
        </p:pic>
        <p:sp>
          <p:nvSpPr>
            <p:cNvPr id="24" name="Rectangle 23">
              <a:extLst>
                <a:ext uri="{FF2B5EF4-FFF2-40B4-BE49-F238E27FC236}">
                  <a16:creationId xmlns:a16="http://schemas.microsoft.com/office/drawing/2014/main" id="{80166D4E-691A-40DD-8F3D-7EA18673D591}"/>
                </a:ext>
              </a:extLst>
            </p:cNvPr>
            <p:cNvSpPr/>
            <p:nvPr/>
          </p:nvSpPr>
          <p:spPr bwMode="auto">
            <a:xfrm>
              <a:off x="5334000" y="5791200"/>
              <a:ext cx="304800" cy="304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cxnSp>
          <p:nvCxnSpPr>
            <p:cNvPr id="26" name="Straight Connector 25">
              <a:extLst>
                <a:ext uri="{FF2B5EF4-FFF2-40B4-BE49-F238E27FC236}">
                  <a16:creationId xmlns:a16="http://schemas.microsoft.com/office/drawing/2014/main" id="{30E1F282-6426-4C21-B6B1-44659A14B5AF}"/>
                </a:ext>
              </a:extLst>
            </p:cNvPr>
            <p:cNvCxnSpPr>
              <a:cxnSpLocks/>
            </p:cNvCxnSpPr>
            <p:nvPr/>
          </p:nvCxnSpPr>
          <p:spPr bwMode="auto">
            <a:xfrm flipH="1">
              <a:off x="5638800" y="5177281"/>
              <a:ext cx="437269" cy="596447"/>
            </a:xfrm>
            <a:prstGeom prst="line">
              <a:avLst/>
            </a:prstGeom>
            <a:noFill/>
            <a:ln w="9525" cap="flat" cmpd="sng" algn="ctr">
              <a:solidFill>
                <a:srgbClr val="0000FF"/>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DB9D50F-EAAC-4513-B954-AA7569140D54}"/>
                </a:ext>
              </a:extLst>
            </p:cNvPr>
            <p:cNvCxnSpPr>
              <a:cxnSpLocks/>
            </p:cNvCxnSpPr>
            <p:nvPr/>
          </p:nvCxnSpPr>
          <p:spPr bwMode="auto">
            <a:xfrm flipH="1" flipV="1">
              <a:off x="5684592" y="6110167"/>
              <a:ext cx="341086" cy="214433"/>
            </a:xfrm>
            <a:prstGeom prst="line">
              <a:avLst/>
            </a:prstGeom>
            <a:noFill/>
            <a:ln w="9525" cap="flat" cmpd="sng" algn="ctr">
              <a:solidFill>
                <a:srgbClr val="0000FF"/>
              </a:solidFill>
              <a:prstDash val="solid"/>
              <a:round/>
              <a:headEnd type="none" w="med" len="med"/>
              <a:tailEnd type="none" w="med" len="med"/>
            </a:ln>
            <a:effectLst/>
          </p:spPr>
        </p:cxnSp>
      </p:grpSp>
      <p:graphicFrame>
        <p:nvGraphicFramePr>
          <p:cNvPr id="29" name="Object 28">
            <a:extLst>
              <a:ext uri="{FF2B5EF4-FFF2-40B4-BE49-F238E27FC236}">
                <a16:creationId xmlns:a16="http://schemas.microsoft.com/office/drawing/2014/main" id="{5ACE3EA9-6FFE-4F3B-B3E3-E4F6C7F287C7}"/>
              </a:ext>
            </a:extLst>
          </p:cNvPr>
          <p:cNvGraphicFramePr>
            <a:graphicFrameLocks noChangeAspect="1"/>
          </p:cNvGraphicFramePr>
          <p:nvPr>
            <p:extLst>
              <p:ext uri="{D42A27DB-BD31-4B8C-83A1-F6EECF244321}">
                <p14:modId xmlns:p14="http://schemas.microsoft.com/office/powerpoint/2010/main" val="2604674099"/>
              </p:ext>
            </p:extLst>
          </p:nvPr>
        </p:nvGraphicFramePr>
        <p:xfrm>
          <a:off x="6460546" y="4463257"/>
          <a:ext cx="2221170" cy="555293"/>
        </p:xfrm>
        <a:graphic>
          <a:graphicData uri="http://schemas.openxmlformats.org/presentationml/2006/ole">
            <mc:AlternateContent xmlns:mc="http://schemas.openxmlformats.org/markup-compatibility/2006">
              <mc:Choice xmlns:v="urn:schemas-microsoft-com:vml" Requires="v">
                <p:oleObj spid="_x0000_s131122" name="Equation" r:id="rId6" imgW="2692080" imgH="672840" progId="Equation.DSMT4">
                  <p:embed/>
                </p:oleObj>
              </mc:Choice>
              <mc:Fallback>
                <p:oleObj name="Equation" r:id="rId6" imgW="2692080" imgH="672840" progId="Equation.DSMT4">
                  <p:embed/>
                  <p:pic>
                    <p:nvPicPr>
                      <p:cNvPr id="0" name=""/>
                      <p:cNvPicPr/>
                      <p:nvPr/>
                    </p:nvPicPr>
                    <p:blipFill>
                      <a:blip r:embed="rId7"/>
                      <a:stretch>
                        <a:fillRect/>
                      </a:stretch>
                    </p:blipFill>
                    <p:spPr>
                      <a:xfrm>
                        <a:off x="6460546" y="4463257"/>
                        <a:ext cx="2221170" cy="555293"/>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7DB0C226-74AA-406E-B1C1-94719B6FE651}"/>
              </a:ext>
            </a:extLst>
          </p:cNvPr>
          <p:cNvGraphicFramePr>
            <a:graphicFrameLocks noChangeAspect="1"/>
          </p:cNvGraphicFramePr>
          <p:nvPr>
            <p:extLst>
              <p:ext uri="{D42A27DB-BD31-4B8C-83A1-F6EECF244321}">
                <p14:modId xmlns:p14="http://schemas.microsoft.com/office/powerpoint/2010/main" val="3350543303"/>
              </p:ext>
            </p:extLst>
          </p:nvPr>
        </p:nvGraphicFramePr>
        <p:xfrm>
          <a:off x="7770073" y="5127147"/>
          <a:ext cx="1223700" cy="956337"/>
        </p:xfrm>
        <a:graphic>
          <a:graphicData uri="http://schemas.openxmlformats.org/presentationml/2006/ole">
            <mc:AlternateContent xmlns:mc="http://schemas.openxmlformats.org/markup-compatibility/2006">
              <mc:Choice xmlns:v="urn:schemas-microsoft-com:vml" Requires="v">
                <p:oleObj spid="_x0000_s131123" name="Equation" r:id="rId8" imgW="1511280" imgH="1180800" progId="Equation.DSMT4">
                  <p:embed/>
                </p:oleObj>
              </mc:Choice>
              <mc:Fallback>
                <p:oleObj name="Equation" r:id="rId8" imgW="1511280" imgH="1180800" progId="Equation.DSMT4">
                  <p:embed/>
                  <p:pic>
                    <p:nvPicPr>
                      <p:cNvPr id="0" name=""/>
                      <p:cNvPicPr/>
                      <p:nvPr/>
                    </p:nvPicPr>
                    <p:blipFill>
                      <a:blip r:embed="rId9"/>
                      <a:stretch>
                        <a:fillRect/>
                      </a:stretch>
                    </p:blipFill>
                    <p:spPr>
                      <a:xfrm>
                        <a:off x="7770073" y="5127147"/>
                        <a:ext cx="1223700" cy="95633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2978011-8282-4226-B421-B40144F1510D}"/>
              </a:ext>
            </a:extLst>
          </p:cNvPr>
          <p:cNvGraphicFramePr>
            <a:graphicFrameLocks noChangeAspect="1"/>
          </p:cNvGraphicFramePr>
          <p:nvPr>
            <p:extLst>
              <p:ext uri="{D42A27DB-BD31-4B8C-83A1-F6EECF244321}">
                <p14:modId xmlns:p14="http://schemas.microsoft.com/office/powerpoint/2010/main" val="889802444"/>
              </p:ext>
            </p:extLst>
          </p:nvPr>
        </p:nvGraphicFramePr>
        <p:xfrm>
          <a:off x="3352800" y="4128065"/>
          <a:ext cx="1828800" cy="673100"/>
        </p:xfrm>
        <a:graphic>
          <a:graphicData uri="http://schemas.openxmlformats.org/presentationml/2006/ole">
            <mc:AlternateContent xmlns:mc="http://schemas.openxmlformats.org/markup-compatibility/2006">
              <mc:Choice xmlns:v="urn:schemas-microsoft-com:vml" Requires="v">
                <p:oleObj spid="_x0000_s131124" name="Equation" r:id="rId10" imgW="1828800" imgH="672840" progId="Equation.DSMT4">
                  <p:embed/>
                </p:oleObj>
              </mc:Choice>
              <mc:Fallback>
                <p:oleObj name="Equation" r:id="rId10" imgW="1828800" imgH="672840" progId="Equation.DSMT4">
                  <p:embed/>
                  <p:pic>
                    <p:nvPicPr>
                      <p:cNvPr id="34" name="Object 33">
                        <a:extLst>
                          <a:ext uri="{FF2B5EF4-FFF2-40B4-BE49-F238E27FC236}">
                            <a16:creationId xmlns:a16="http://schemas.microsoft.com/office/drawing/2014/main" id="{12978011-8282-4226-B421-B40144F1510D}"/>
                          </a:ext>
                        </a:extLst>
                      </p:cNvPr>
                      <p:cNvPicPr>
                        <a:picLocks noChangeAspect="1" noChangeArrowheads="1"/>
                      </p:cNvPicPr>
                      <p:nvPr/>
                    </p:nvPicPr>
                    <p:blipFill>
                      <a:blip r:embed="rId11"/>
                      <a:srcRect/>
                      <a:stretch>
                        <a:fillRect/>
                      </a:stretch>
                    </p:blipFill>
                    <p:spPr bwMode="auto">
                      <a:xfrm>
                        <a:off x="3352800" y="4128065"/>
                        <a:ext cx="1828800" cy="673100"/>
                      </a:xfrm>
                      <a:prstGeom prst="rect">
                        <a:avLst/>
                      </a:prstGeom>
                      <a:solidFill>
                        <a:schemeClr val="bg1"/>
                      </a:solidFill>
                      <a:ln>
                        <a:noFill/>
                      </a:ln>
                      <a:extLst/>
                    </p:spPr>
                  </p:pic>
                </p:oleObj>
              </mc:Fallback>
            </mc:AlternateContent>
          </a:graphicData>
        </a:graphic>
      </p:graphicFrame>
      <p:cxnSp>
        <p:nvCxnSpPr>
          <p:cNvPr id="43" name="Straight Arrow Connector 42">
            <a:extLst>
              <a:ext uri="{FF2B5EF4-FFF2-40B4-BE49-F238E27FC236}">
                <a16:creationId xmlns:a16="http://schemas.microsoft.com/office/drawing/2014/main" id="{A567C3D3-7D11-484A-8C6A-B84DAD80FD2B}"/>
              </a:ext>
            </a:extLst>
          </p:cNvPr>
          <p:cNvCxnSpPr>
            <a:cxnSpLocks/>
          </p:cNvCxnSpPr>
          <p:nvPr/>
        </p:nvCxnSpPr>
        <p:spPr bwMode="auto">
          <a:xfrm>
            <a:off x="5218144" y="4464615"/>
            <a:ext cx="419100" cy="0"/>
          </a:xfrm>
          <a:prstGeom prst="straightConnector1">
            <a:avLst/>
          </a:prstGeom>
          <a:noFill/>
          <a:ln w="19050" cap="flat" cmpd="sng" algn="ctr">
            <a:solidFill>
              <a:srgbClr val="FF000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872383A4-2571-404D-B469-0251C29ECCB2}"/>
              </a:ext>
            </a:extLst>
          </p:cNvPr>
          <p:cNvCxnSpPr>
            <a:cxnSpLocks/>
          </p:cNvCxnSpPr>
          <p:nvPr/>
        </p:nvCxnSpPr>
        <p:spPr bwMode="auto">
          <a:xfrm flipH="1">
            <a:off x="2285999" y="4464615"/>
            <a:ext cx="990601" cy="0"/>
          </a:xfrm>
          <a:prstGeom prst="straightConnector1">
            <a:avLst/>
          </a:prstGeom>
          <a:no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890821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001000" cy="1066800"/>
          </a:xfrm>
        </p:spPr>
        <p:txBody>
          <a:bodyPr/>
          <a:lstStyle/>
          <a:p>
            <a:r>
              <a:rPr lang="en-US" sz="2800" dirty="0"/>
              <a:t>Voltage Output w/ Shading –  </a:t>
            </a:r>
            <a:r>
              <a:rPr lang="en-US" sz="3200" i="1" dirty="0">
                <a:latin typeface="+mn-lt"/>
              </a:rPr>
              <a:t>Example (</a:t>
            </a:r>
            <a:r>
              <a:rPr lang="en-US" sz="3200" i="1" dirty="0" err="1">
                <a:latin typeface="+mn-lt"/>
              </a:rPr>
              <a:t>cont</a:t>
            </a:r>
            <a:r>
              <a:rPr lang="en-US" sz="3200" i="1" dirty="0">
                <a:latin typeface="+mn-lt"/>
              </a:rPr>
              <a:t>)</a:t>
            </a:r>
            <a:endParaRPr lang="en-US" sz="2800" i="1" baseline="-25000" dirty="0">
              <a:latin typeface="+mn-lt"/>
            </a:endParaRP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24</a:t>
            </a:fld>
            <a:endParaRPr lang="en-US" dirty="0"/>
          </a:p>
        </p:txBody>
      </p:sp>
      <p:grpSp>
        <p:nvGrpSpPr>
          <p:cNvPr id="36" name="Group 35">
            <a:extLst>
              <a:ext uri="{FF2B5EF4-FFF2-40B4-BE49-F238E27FC236}">
                <a16:creationId xmlns:a16="http://schemas.microsoft.com/office/drawing/2014/main" id="{7907C3FF-F256-456E-8C66-650C7154E3DA}"/>
              </a:ext>
            </a:extLst>
          </p:cNvPr>
          <p:cNvGrpSpPr/>
          <p:nvPr/>
        </p:nvGrpSpPr>
        <p:grpSpPr>
          <a:xfrm>
            <a:off x="990600" y="1143000"/>
            <a:ext cx="5335733" cy="2971800"/>
            <a:chOff x="153956" y="2990390"/>
            <a:chExt cx="6979795" cy="3733801"/>
          </a:xfrm>
        </p:grpSpPr>
        <p:pic>
          <p:nvPicPr>
            <p:cNvPr id="15" name="Picture 14">
              <a:extLst>
                <a:ext uri="{FF2B5EF4-FFF2-40B4-BE49-F238E27FC236}">
                  <a16:creationId xmlns:a16="http://schemas.microsoft.com/office/drawing/2014/main" id="{6C4A8C0A-B816-4EED-AFE1-B1F0F678AD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26" t="5025" r="8368" b="53562"/>
            <a:stretch/>
          </p:blipFill>
          <p:spPr>
            <a:xfrm>
              <a:off x="153956" y="2990390"/>
              <a:ext cx="5791200" cy="3733801"/>
            </a:xfrm>
            <a:prstGeom prst="rect">
              <a:avLst/>
            </a:prstGeom>
          </p:spPr>
        </p:pic>
        <p:cxnSp>
          <p:nvCxnSpPr>
            <p:cNvPr id="11" name="Straight Connector 10">
              <a:extLst>
                <a:ext uri="{FF2B5EF4-FFF2-40B4-BE49-F238E27FC236}">
                  <a16:creationId xmlns:a16="http://schemas.microsoft.com/office/drawing/2014/main" id="{4FDAA2EB-289C-4B53-90E4-9C897E50E992}"/>
                </a:ext>
              </a:extLst>
            </p:cNvPr>
            <p:cNvCxnSpPr/>
            <p:nvPr/>
          </p:nvCxnSpPr>
          <p:spPr bwMode="auto">
            <a:xfrm>
              <a:off x="607227" y="4017171"/>
              <a:ext cx="304800" cy="0"/>
            </a:xfrm>
            <a:prstGeom prst="line">
              <a:avLst/>
            </a:prstGeom>
            <a:no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A814AF99-C843-4959-B9A4-20AC6B4A753F}"/>
                </a:ext>
              </a:extLst>
            </p:cNvPr>
            <p:cNvSpPr txBox="1"/>
            <p:nvPr/>
          </p:nvSpPr>
          <p:spPr>
            <a:xfrm>
              <a:off x="886654" y="3894060"/>
              <a:ext cx="534121" cy="246221"/>
            </a:xfrm>
            <a:prstGeom prst="rect">
              <a:avLst/>
            </a:prstGeom>
            <a:noFill/>
          </p:spPr>
          <p:txBody>
            <a:bodyPr wrap="none" rtlCol="0">
              <a:spAutoFit/>
            </a:bodyPr>
            <a:lstStyle/>
            <a:p>
              <a:r>
                <a:rPr lang="en-US" sz="1000" dirty="0"/>
                <a:t>4.38 A</a:t>
              </a:r>
            </a:p>
          </p:txBody>
        </p:sp>
        <p:sp>
          <p:nvSpPr>
            <p:cNvPr id="22" name="TextBox 21">
              <a:extLst>
                <a:ext uri="{FF2B5EF4-FFF2-40B4-BE49-F238E27FC236}">
                  <a16:creationId xmlns:a16="http://schemas.microsoft.com/office/drawing/2014/main" id="{AD60B8E1-76D8-455D-A028-D5498B05A221}"/>
                </a:ext>
              </a:extLst>
            </p:cNvPr>
            <p:cNvSpPr txBox="1"/>
            <p:nvPr/>
          </p:nvSpPr>
          <p:spPr>
            <a:xfrm>
              <a:off x="886654" y="4877517"/>
              <a:ext cx="534121" cy="246221"/>
            </a:xfrm>
            <a:prstGeom prst="rect">
              <a:avLst/>
            </a:prstGeom>
            <a:noFill/>
          </p:spPr>
          <p:txBody>
            <a:bodyPr wrap="none" rtlCol="0">
              <a:spAutoFit/>
            </a:bodyPr>
            <a:lstStyle/>
            <a:p>
              <a:r>
                <a:rPr lang="en-US" sz="1000" dirty="0"/>
                <a:t>2.24 A</a:t>
              </a:r>
            </a:p>
          </p:txBody>
        </p:sp>
        <p:cxnSp>
          <p:nvCxnSpPr>
            <p:cNvPr id="23" name="Straight Connector 22">
              <a:extLst>
                <a:ext uri="{FF2B5EF4-FFF2-40B4-BE49-F238E27FC236}">
                  <a16:creationId xmlns:a16="http://schemas.microsoft.com/office/drawing/2014/main" id="{A8AD257E-6D37-4511-9160-0B7F200D212D}"/>
                </a:ext>
              </a:extLst>
            </p:cNvPr>
            <p:cNvCxnSpPr/>
            <p:nvPr/>
          </p:nvCxnSpPr>
          <p:spPr bwMode="auto">
            <a:xfrm>
              <a:off x="604837" y="5000628"/>
              <a:ext cx="304800" cy="0"/>
            </a:xfrm>
            <a:prstGeom prst="line">
              <a:avLst/>
            </a:prstGeom>
            <a:noFill/>
            <a:ln w="9525" cap="flat" cmpd="sng" algn="ctr">
              <a:solidFill>
                <a:schemeClr val="tx1"/>
              </a:solidFill>
              <a:prstDash val="solid"/>
              <a:round/>
              <a:headEnd type="none" w="med" len="med"/>
              <a:tailEnd type="none" w="med" len="med"/>
            </a:ln>
            <a:effectLst/>
          </p:spPr>
        </p:cxnSp>
        <p:pic>
          <p:nvPicPr>
            <p:cNvPr id="21" name="Picture 20" descr="A close up of a map&#10;&#10;Description generated with very high confidence">
              <a:extLst>
                <a:ext uri="{FF2B5EF4-FFF2-40B4-BE49-F238E27FC236}">
                  <a16:creationId xmlns:a16="http://schemas.microsoft.com/office/drawing/2014/main" id="{C04ED45A-D954-450E-9D25-F9BC2D27E0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80" t="29521" r="75623" b="53975"/>
            <a:stretch/>
          </p:blipFill>
          <p:spPr>
            <a:xfrm>
              <a:off x="6076069" y="5206711"/>
              <a:ext cx="1057682" cy="1122111"/>
            </a:xfrm>
            <a:prstGeom prst="rect">
              <a:avLst/>
            </a:prstGeom>
            <a:ln w="38100">
              <a:solidFill>
                <a:srgbClr val="C00000"/>
              </a:solidFill>
            </a:ln>
          </p:spPr>
        </p:pic>
        <p:sp>
          <p:nvSpPr>
            <p:cNvPr id="24" name="Rectangle 23">
              <a:extLst>
                <a:ext uri="{FF2B5EF4-FFF2-40B4-BE49-F238E27FC236}">
                  <a16:creationId xmlns:a16="http://schemas.microsoft.com/office/drawing/2014/main" id="{80166D4E-691A-40DD-8F3D-7EA18673D591}"/>
                </a:ext>
              </a:extLst>
            </p:cNvPr>
            <p:cNvSpPr/>
            <p:nvPr/>
          </p:nvSpPr>
          <p:spPr bwMode="auto">
            <a:xfrm>
              <a:off x="5334000" y="5791200"/>
              <a:ext cx="304800" cy="304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cxnSp>
          <p:nvCxnSpPr>
            <p:cNvPr id="26" name="Straight Connector 25">
              <a:extLst>
                <a:ext uri="{FF2B5EF4-FFF2-40B4-BE49-F238E27FC236}">
                  <a16:creationId xmlns:a16="http://schemas.microsoft.com/office/drawing/2014/main" id="{30E1F282-6426-4C21-B6B1-44659A14B5AF}"/>
                </a:ext>
              </a:extLst>
            </p:cNvPr>
            <p:cNvCxnSpPr>
              <a:cxnSpLocks/>
            </p:cNvCxnSpPr>
            <p:nvPr/>
          </p:nvCxnSpPr>
          <p:spPr bwMode="auto">
            <a:xfrm flipH="1">
              <a:off x="5638800" y="5177281"/>
              <a:ext cx="437269" cy="596447"/>
            </a:xfrm>
            <a:prstGeom prst="line">
              <a:avLst/>
            </a:prstGeom>
            <a:noFill/>
            <a:ln w="9525" cap="flat" cmpd="sng" algn="ctr">
              <a:solidFill>
                <a:srgbClr val="0000FF"/>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DB9D50F-EAAC-4513-B954-AA7569140D54}"/>
                </a:ext>
              </a:extLst>
            </p:cNvPr>
            <p:cNvCxnSpPr>
              <a:cxnSpLocks/>
            </p:cNvCxnSpPr>
            <p:nvPr/>
          </p:nvCxnSpPr>
          <p:spPr bwMode="auto">
            <a:xfrm flipH="1" flipV="1">
              <a:off x="5684592" y="6110167"/>
              <a:ext cx="341086" cy="214433"/>
            </a:xfrm>
            <a:prstGeom prst="line">
              <a:avLst/>
            </a:prstGeom>
            <a:noFill/>
            <a:ln w="9525" cap="flat" cmpd="sng" algn="ctr">
              <a:solidFill>
                <a:srgbClr val="0000FF"/>
              </a:solidFill>
              <a:prstDash val="solid"/>
              <a:round/>
              <a:headEnd type="none" w="med" len="med"/>
              <a:tailEnd type="none" w="med" len="med"/>
            </a:ln>
            <a:effectLst/>
          </p:spPr>
        </p:cxnSp>
      </p:grpSp>
      <p:pic>
        <p:nvPicPr>
          <p:cNvPr id="3" name="Picture 2" descr="A close up of a map&#10;&#10;Description generated with high confidence">
            <a:extLst>
              <a:ext uri="{FF2B5EF4-FFF2-40B4-BE49-F238E27FC236}">
                <a16:creationId xmlns:a16="http://schemas.microsoft.com/office/drawing/2014/main" id="{B2A032F6-1EFA-42CE-84B3-F4C05B11C6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7" t="52871" r="7013" b="5506"/>
          <a:stretch/>
        </p:blipFill>
        <p:spPr>
          <a:xfrm>
            <a:off x="913429" y="4017027"/>
            <a:ext cx="4604355" cy="2811143"/>
          </a:xfrm>
          <a:prstGeom prst="rect">
            <a:avLst/>
          </a:prstGeom>
        </p:spPr>
      </p:pic>
      <p:sp>
        <p:nvSpPr>
          <p:cNvPr id="6" name="TextBox 5">
            <a:extLst>
              <a:ext uri="{FF2B5EF4-FFF2-40B4-BE49-F238E27FC236}">
                <a16:creationId xmlns:a16="http://schemas.microsoft.com/office/drawing/2014/main" id="{07C1AD57-17B7-4D11-9430-C7D95E81FE0F}"/>
              </a:ext>
            </a:extLst>
          </p:cNvPr>
          <p:cNvSpPr txBox="1"/>
          <p:nvPr/>
        </p:nvSpPr>
        <p:spPr>
          <a:xfrm>
            <a:off x="5562601" y="5030023"/>
            <a:ext cx="3276600" cy="1384995"/>
          </a:xfrm>
          <a:prstGeom prst="rect">
            <a:avLst/>
          </a:prstGeom>
          <a:noFill/>
        </p:spPr>
        <p:txBody>
          <a:bodyPr wrap="square" rtlCol="0">
            <a:spAutoFit/>
          </a:bodyPr>
          <a:lstStyle/>
          <a:p>
            <a:pPr marL="457200" indent="-457200">
              <a:buFont typeface="Wingdings" panose="05000000000000000000" pitchFamily="2" charset="2"/>
              <a:buChar char="à"/>
            </a:pPr>
            <a:r>
              <a:rPr lang="en-US" b="1" dirty="0">
                <a:solidFill>
                  <a:srgbClr val="C00000"/>
                </a:solidFill>
                <a:sym typeface="Wingdings" panose="05000000000000000000" pitchFamily="2" charset="2"/>
              </a:rPr>
              <a:t>Cell Shading Impacts Power Output !!</a:t>
            </a:r>
          </a:p>
        </p:txBody>
      </p:sp>
    </p:spTree>
    <p:extLst>
      <p:ext uri="{BB962C8B-B14F-4D97-AF65-F5344CB8AC3E}">
        <p14:creationId xmlns:p14="http://schemas.microsoft.com/office/powerpoint/2010/main" val="182248850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001000" cy="1066800"/>
          </a:xfrm>
        </p:spPr>
        <p:txBody>
          <a:bodyPr/>
          <a:lstStyle/>
          <a:p>
            <a:r>
              <a:rPr lang="en-US" sz="2800" dirty="0"/>
              <a:t>PV Module Operating Point</a:t>
            </a:r>
            <a:endParaRPr lang="en-US" sz="2800" i="1" baseline="-25000" dirty="0">
              <a:latin typeface="+mn-lt"/>
            </a:endParaRP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25</a:t>
            </a:fld>
            <a:endParaRPr lang="en-US" dirty="0"/>
          </a:p>
        </p:txBody>
      </p:sp>
      <p:pic>
        <p:nvPicPr>
          <p:cNvPr id="5" name="Picture 4" descr="A close up of a map&#10;&#10;Description generated with high confidence">
            <a:extLst>
              <a:ext uri="{FF2B5EF4-FFF2-40B4-BE49-F238E27FC236}">
                <a16:creationId xmlns:a16="http://schemas.microsoft.com/office/drawing/2014/main" id="{95ADF099-7C88-474F-B218-628202F01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51" t="5480" r="9830" b="6849"/>
          <a:stretch/>
        </p:blipFill>
        <p:spPr>
          <a:xfrm>
            <a:off x="4314826" y="1215958"/>
            <a:ext cx="4143374" cy="5642042"/>
          </a:xfrm>
          <a:prstGeom prst="rect">
            <a:avLst/>
          </a:prstGeom>
        </p:spPr>
      </p:pic>
      <p:pic>
        <p:nvPicPr>
          <p:cNvPr id="18" name="Picture 17">
            <a:extLst>
              <a:ext uri="{FF2B5EF4-FFF2-40B4-BE49-F238E27FC236}">
                <a16:creationId xmlns:a16="http://schemas.microsoft.com/office/drawing/2014/main" id="{9A7284DE-14CB-4F28-B1FD-BCE749589076}"/>
              </a:ext>
            </a:extLst>
          </p:cNvPr>
          <p:cNvPicPr>
            <a:picLocks noChangeAspect="1"/>
          </p:cNvPicPr>
          <p:nvPr/>
        </p:nvPicPr>
        <p:blipFill rotWithShape="1">
          <a:blip r:embed="rId4"/>
          <a:srcRect t="-102" r="49226" b="102"/>
          <a:stretch/>
        </p:blipFill>
        <p:spPr>
          <a:xfrm>
            <a:off x="609600" y="2590800"/>
            <a:ext cx="2431817" cy="3450704"/>
          </a:xfrm>
          <a:prstGeom prst="rect">
            <a:avLst/>
          </a:prstGeom>
        </p:spPr>
      </p:pic>
      <p:grpSp>
        <p:nvGrpSpPr>
          <p:cNvPr id="19" name="Group 18">
            <a:extLst>
              <a:ext uri="{FF2B5EF4-FFF2-40B4-BE49-F238E27FC236}">
                <a16:creationId xmlns:a16="http://schemas.microsoft.com/office/drawing/2014/main" id="{D4601352-C74A-46B1-9ED9-5B9F4D4C1682}"/>
              </a:ext>
            </a:extLst>
          </p:cNvPr>
          <p:cNvGrpSpPr>
            <a:grpSpLocks/>
          </p:cNvGrpSpPr>
          <p:nvPr/>
        </p:nvGrpSpPr>
        <p:grpSpPr bwMode="auto">
          <a:xfrm>
            <a:off x="360176" y="2377034"/>
            <a:ext cx="1038225" cy="1047750"/>
            <a:chOff x="5042" y="47"/>
            <a:chExt cx="654" cy="660"/>
          </a:xfrm>
        </p:grpSpPr>
        <p:sp>
          <p:nvSpPr>
            <p:cNvPr id="20" name="Freeform 54">
              <a:extLst>
                <a:ext uri="{FF2B5EF4-FFF2-40B4-BE49-F238E27FC236}">
                  <a16:creationId xmlns:a16="http://schemas.microsoft.com/office/drawing/2014/main" id="{4A30178C-06D6-4FD1-AF6F-BB227B650D86}"/>
                </a:ext>
              </a:extLst>
            </p:cNvPr>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5" name="Freeform 55">
              <a:extLst>
                <a:ext uri="{FF2B5EF4-FFF2-40B4-BE49-F238E27FC236}">
                  <a16:creationId xmlns:a16="http://schemas.microsoft.com/office/drawing/2014/main" id="{029F6A2A-DD63-469B-8C35-050FF94E1830}"/>
                </a:ext>
              </a:extLst>
            </p:cNvPr>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7" name="Freeform 56">
              <a:extLst>
                <a:ext uri="{FF2B5EF4-FFF2-40B4-BE49-F238E27FC236}">
                  <a16:creationId xmlns:a16="http://schemas.microsoft.com/office/drawing/2014/main" id="{C1330C62-1AF9-45C6-A3FD-49920403EF44}"/>
                </a:ext>
              </a:extLst>
            </p:cNvPr>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8" name="Freeform 57">
              <a:extLst>
                <a:ext uri="{FF2B5EF4-FFF2-40B4-BE49-F238E27FC236}">
                  <a16:creationId xmlns:a16="http://schemas.microsoft.com/office/drawing/2014/main" id="{2B745108-E8BF-447A-BB96-6AEC2E01D2CC}"/>
                </a:ext>
              </a:extLst>
            </p:cNvPr>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9" name="Freeform 58">
              <a:extLst>
                <a:ext uri="{FF2B5EF4-FFF2-40B4-BE49-F238E27FC236}">
                  <a16:creationId xmlns:a16="http://schemas.microsoft.com/office/drawing/2014/main" id="{D07E4D14-1BCB-4833-A812-B500E61F5F66}"/>
                </a:ext>
              </a:extLst>
            </p:cNvPr>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30" name="Oval 29">
              <a:extLst>
                <a:ext uri="{FF2B5EF4-FFF2-40B4-BE49-F238E27FC236}">
                  <a16:creationId xmlns:a16="http://schemas.microsoft.com/office/drawing/2014/main" id="{81786506-D030-4451-ACFE-51050AD3A4E9}"/>
                </a:ext>
              </a:extLst>
            </p:cNvPr>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0" hangingPunct="0"/>
              <a:endParaRPr lang="en-US"/>
            </a:p>
          </p:txBody>
        </p:sp>
      </p:grpSp>
      <p:sp>
        <p:nvSpPr>
          <p:cNvPr id="7" name="TextBox 6">
            <a:extLst>
              <a:ext uri="{FF2B5EF4-FFF2-40B4-BE49-F238E27FC236}">
                <a16:creationId xmlns:a16="http://schemas.microsoft.com/office/drawing/2014/main" id="{4FD758D5-CF38-48A4-8DA9-364DC83D873E}"/>
              </a:ext>
            </a:extLst>
          </p:cNvPr>
          <p:cNvSpPr txBox="1"/>
          <p:nvPr/>
        </p:nvSpPr>
        <p:spPr>
          <a:xfrm>
            <a:off x="228600" y="1142785"/>
            <a:ext cx="3810000" cy="830997"/>
          </a:xfrm>
          <a:prstGeom prst="rect">
            <a:avLst/>
          </a:prstGeom>
          <a:noFill/>
        </p:spPr>
        <p:txBody>
          <a:bodyPr wrap="square" rtlCol="0">
            <a:spAutoFit/>
          </a:bodyPr>
          <a:lstStyle/>
          <a:p>
            <a:r>
              <a:rPr lang="en-US" sz="2400" dirty="0"/>
              <a:t>What Determines the PV Module’s Operating point?? </a:t>
            </a:r>
          </a:p>
        </p:txBody>
      </p:sp>
      <p:grpSp>
        <p:nvGrpSpPr>
          <p:cNvPr id="55" name="Group 54">
            <a:extLst>
              <a:ext uri="{FF2B5EF4-FFF2-40B4-BE49-F238E27FC236}">
                <a16:creationId xmlns:a16="http://schemas.microsoft.com/office/drawing/2014/main" id="{3F4305B2-5D9C-4AB5-99E3-0824B3413AEE}"/>
              </a:ext>
            </a:extLst>
          </p:cNvPr>
          <p:cNvGrpSpPr/>
          <p:nvPr/>
        </p:nvGrpSpPr>
        <p:grpSpPr>
          <a:xfrm>
            <a:off x="2581275" y="2819401"/>
            <a:ext cx="4953888" cy="3209029"/>
            <a:chOff x="2581275" y="2819401"/>
            <a:chExt cx="4953888" cy="3209029"/>
          </a:xfrm>
        </p:grpSpPr>
        <p:grpSp>
          <p:nvGrpSpPr>
            <p:cNvPr id="14" name="Group 13">
              <a:extLst>
                <a:ext uri="{FF2B5EF4-FFF2-40B4-BE49-F238E27FC236}">
                  <a16:creationId xmlns:a16="http://schemas.microsoft.com/office/drawing/2014/main" id="{60A8D45E-0C68-4CC0-BC10-8165FA94C434}"/>
                </a:ext>
              </a:extLst>
            </p:cNvPr>
            <p:cNvGrpSpPr/>
            <p:nvPr/>
          </p:nvGrpSpPr>
          <p:grpSpPr>
            <a:xfrm>
              <a:off x="2581275" y="2819401"/>
              <a:ext cx="1110640" cy="2971799"/>
              <a:chOff x="2581275" y="2819401"/>
              <a:chExt cx="1110640" cy="2971799"/>
            </a:xfrm>
          </p:grpSpPr>
          <mc:AlternateContent xmlns:mc="http://schemas.openxmlformats.org/markup-compatibility/2006">
            <mc:Choice xmlns:a14="http://schemas.microsoft.com/office/drawing/2010/main" Requires="a14">
              <p:graphicFrame>
                <p:nvGraphicFramePr>
                  <p:cNvPr id="10" name="Object 9">
                    <a:extLst>
                      <a:ext uri="{FF2B5EF4-FFF2-40B4-BE49-F238E27FC236}">
                        <a16:creationId xmlns:a16="http://schemas.microsoft.com/office/drawing/2014/main" id="{19123D36-64A5-4FD8-8233-C5978066FC90}"/>
                      </a:ext>
                    </a:extLst>
                  </p:cNvPr>
                  <p:cNvGraphicFramePr>
                    <a:graphicFrameLocks noChangeAspect="1"/>
                  </p:cNvGraphicFramePr>
                  <p:nvPr>
                    <p:extLst>
                      <p:ext uri="{D42A27DB-BD31-4B8C-83A1-F6EECF244321}">
                        <p14:modId xmlns:p14="http://schemas.microsoft.com/office/powerpoint/2010/main" val="2625024751"/>
                      </p:ext>
                    </p:extLst>
                  </p:nvPr>
                </p:nvGraphicFramePr>
                <p:xfrm>
                  <a:off x="2581275" y="2819401"/>
                  <a:ext cx="238125" cy="2971799"/>
                </p:xfrm>
                <a:graphic>
                  <a:graphicData uri="http://schemas.openxmlformats.org/presentationml/2006/ole">
                    <mc:AlternateContent>
                      <mc:Choice xmlns:v="urn:schemas-microsoft-com:vml" Requires="v">
                        <p:oleObj spid="_x0000_s132103" name="CorelDRAW" r:id="rId5" imgW="237850" imgH="3639336" progId="CorelDraw.Graphic.18">
                          <p:embed/>
                        </p:oleObj>
                      </mc:Choice>
                      <mc:Fallback>
                        <p:oleObj name="CorelDRAW" r:id="rId5" imgW="237850" imgH="3639336" progId="CorelDraw.Graphic.18">
                          <p:embed/>
                          <p:pic>
                            <p:nvPicPr>
                              <p:cNvPr id="0" name=""/>
                              <p:cNvPicPr/>
                              <p:nvPr/>
                            </p:nvPicPr>
                            <p:blipFill>
                              <a:blip r:embed="rId6"/>
                              <a:stretch>
                                <a:fillRect/>
                              </a:stretch>
                            </p:blipFill>
                            <p:spPr>
                              <a:xfrm>
                                <a:off x="2581275" y="2819401"/>
                                <a:ext cx="238125" cy="2971799"/>
                              </a:xfrm>
                              <a:prstGeom prst="rect">
                                <a:avLst/>
                              </a:prstGeom>
                            </p:spPr>
                          </p:pic>
                        </p:oleObj>
                      </mc:Fallback>
                    </mc:AlternateContent>
                  </a:graphicData>
                </a:graphic>
              </p:graphicFrame>
            </mc:Choice>
            <mc:Fallback>
              <p:graphicFrame>
                <p:nvGraphicFramePr>
                  <p:cNvPr id="10" name="Object 9">
                    <a:extLst>
                      <a:ext uri="{FF2B5EF4-FFF2-40B4-BE49-F238E27FC236}">
                        <a16:creationId xmlns:a16="http://schemas.microsoft.com/office/drawing/2014/main" id="{19123D36-64A5-4FD8-8233-C5978066FC90}"/>
                      </a:ext>
                    </a:extLst>
                  </p:cNvPr>
                  <p:cNvGraphicFramePr>
                    <a:graphicFrameLocks noChangeAspect="1"/>
                  </p:cNvGraphicFramePr>
                  <p:nvPr>
                    <p:extLst>
                      <p:ext uri="{D42A27DB-BD31-4B8C-83A1-F6EECF244321}">
                        <p14:modId xmlns:p14="http://schemas.microsoft.com/office/powerpoint/2010/main" val="2625024751"/>
                      </p:ext>
                    </p:extLst>
                  </p:nvPr>
                </p:nvGraphicFramePr>
                <p:xfrm>
                  <a:off x="2581275" y="2819401"/>
                  <a:ext cx="238125" cy="2971799"/>
                </p:xfrm>
                <a:graphic>
                  <a:graphicData uri="http://schemas.openxmlformats.org/presentationml/2006/ole">
                    <mc:AlternateContent>
                      <mc:Choice xmlns:v="urn:schemas-microsoft-com:vml" Requires="v">
                        <p:oleObj spid="_x0000_s132103" name="CorelDRAW" r:id="rId5" imgW="237850" imgH="3639336" progId="CorelDraw.Graphic.18">
                          <p:embed/>
                        </p:oleObj>
                      </mc:Choice>
                      <mc:Fallback>
                        <p:oleObj name="CorelDRAW" r:id="rId5" imgW="237850" imgH="3639336" progId="CorelDraw.Graphic.18">
                          <p:embed/>
                          <p:pic>
                            <p:nvPicPr>
                              <p:cNvPr id="0" name=""/>
                              <p:cNvPicPr/>
                              <p:nvPr/>
                            </p:nvPicPr>
                            <p:blipFill>
                              <a:blip r:embed="rId6"/>
                              <a:stretch>
                                <a:fillRect/>
                              </a:stretch>
                            </p:blipFill>
                            <p:spPr>
                              <a:xfrm>
                                <a:off x="2581275" y="2819401"/>
                                <a:ext cx="238125" cy="2971799"/>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5CB7C28-DE28-4A9B-B350-0496C31C47DA}"/>
                      </a:ext>
                    </a:extLst>
                  </p:cNvPr>
                  <p:cNvSpPr txBox="1"/>
                  <p:nvPr/>
                </p:nvSpPr>
                <p:spPr>
                  <a:xfrm>
                    <a:off x="2853800" y="4267200"/>
                    <a:ext cx="838115" cy="4001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𝑙𝑜𝑎𝑑</m:t>
                              </m:r>
                            </m:sub>
                          </m:sSub>
                        </m:oMath>
                      </m:oMathPara>
                    </a14:m>
                    <a:endParaRPr lang="en-US" sz="2000" dirty="0"/>
                  </a:p>
                </p:txBody>
              </p:sp>
            </mc:Choice>
            <mc:Fallback>
              <p:sp>
                <p:nvSpPr>
                  <p:cNvPr id="13" name="TextBox 12">
                    <a:extLst>
                      <a:ext uri="{FF2B5EF4-FFF2-40B4-BE49-F238E27FC236}">
                        <a16:creationId xmlns:a16="http://schemas.microsoft.com/office/drawing/2014/main" id="{95CB7C28-DE28-4A9B-B350-0496C31C47DA}"/>
                      </a:ext>
                    </a:extLst>
                  </p:cNvPr>
                  <p:cNvSpPr txBox="1">
                    <a:spLocks noRot="1" noChangeAspect="1" noMove="1" noResize="1" noEditPoints="1" noAdjustHandles="1" noChangeArrowheads="1" noChangeShapeType="1" noTextEdit="1"/>
                  </p:cNvSpPr>
                  <p:nvPr/>
                </p:nvSpPr>
                <p:spPr>
                  <a:xfrm>
                    <a:off x="2853800" y="4267200"/>
                    <a:ext cx="838115" cy="400110"/>
                  </a:xfrm>
                  <a:prstGeom prst="rect">
                    <a:avLst/>
                  </a:prstGeom>
                  <a:blipFill>
                    <a:blip r:embed="rId7"/>
                    <a:stretch>
                      <a:fillRect b="-1515"/>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384669B8-7DDE-40E5-9E32-2E0746F947AE}"/>
                </a:ext>
              </a:extLst>
            </p:cNvPr>
            <p:cNvGrpSpPr/>
            <p:nvPr/>
          </p:nvGrpSpPr>
          <p:grpSpPr>
            <a:xfrm>
              <a:off x="4707125" y="5334000"/>
              <a:ext cx="2828038" cy="694430"/>
              <a:chOff x="4707125" y="5334000"/>
              <a:chExt cx="2828038" cy="694430"/>
            </a:xfrm>
          </p:grpSpPr>
          <p:cxnSp>
            <p:nvCxnSpPr>
              <p:cNvPr id="43" name="Straight Connector 42">
                <a:extLst>
                  <a:ext uri="{FF2B5EF4-FFF2-40B4-BE49-F238E27FC236}">
                    <a16:creationId xmlns:a16="http://schemas.microsoft.com/office/drawing/2014/main" id="{01D3D6F6-2FC9-43A3-B250-6A2D0440041A}"/>
                  </a:ext>
                </a:extLst>
              </p:cNvPr>
              <p:cNvCxnSpPr>
                <a:cxnSpLocks/>
              </p:cNvCxnSpPr>
              <p:nvPr/>
            </p:nvCxnSpPr>
            <p:spPr bwMode="auto">
              <a:xfrm flipV="1">
                <a:off x="4707125" y="5334000"/>
                <a:ext cx="2828038" cy="272262"/>
              </a:xfrm>
              <a:prstGeom prst="line">
                <a:avLst/>
              </a:prstGeom>
              <a:noFill/>
              <a:ln w="19050" cap="flat" cmpd="sng" algn="ctr">
                <a:solidFill>
                  <a:srgbClr val="0000FF"/>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0BC88B1-12A1-453A-B166-F858B59CFCC8}"/>
                  </a:ext>
                </a:extLst>
              </p:cNvPr>
              <p:cNvCxnSpPr>
                <a:cxnSpLocks/>
              </p:cNvCxnSpPr>
              <p:nvPr/>
            </p:nvCxnSpPr>
            <p:spPr bwMode="auto">
              <a:xfrm>
                <a:off x="4800600" y="5599040"/>
                <a:ext cx="1295400" cy="0"/>
              </a:xfrm>
              <a:prstGeom prst="line">
                <a:avLst/>
              </a:prstGeom>
              <a:noFill/>
              <a:ln w="12700" cap="flat" cmpd="sng" algn="ctr">
                <a:solidFill>
                  <a:srgbClr val="3333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19D07628-7AD8-443B-9C91-40505EAA2C54}"/>
                  </a:ext>
                </a:extLst>
              </p:cNvPr>
              <p:cNvCxnSpPr>
                <a:cxnSpLocks/>
              </p:cNvCxnSpPr>
              <p:nvPr/>
            </p:nvCxnSpPr>
            <p:spPr bwMode="auto">
              <a:xfrm flipH="1" flipV="1">
                <a:off x="6095337" y="5495014"/>
                <a:ext cx="663" cy="104026"/>
              </a:xfrm>
              <a:prstGeom prst="line">
                <a:avLst/>
              </a:prstGeom>
              <a:noFill/>
              <a:ln w="12700" cap="flat" cmpd="sng" algn="ctr">
                <a:solidFill>
                  <a:srgbClr val="333300"/>
                </a:solidFill>
                <a:prstDash val="solid"/>
                <a:round/>
                <a:headEnd type="none" w="med" len="med"/>
                <a:tailEnd type="none" w="med" len="med"/>
              </a:ln>
              <a:effectLst/>
            </p:spPr>
          </p:cxn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910B2F2-5A36-4DBE-9286-D17DAD2B22A9}"/>
                      </a:ext>
                    </a:extLst>
                  </p:cNvPr>
                  <p:cNvSpPr txBox="1"/>
                  <p:nvPr/>
                </p:nvSpPr>
                <p:spPr>
                  <a:xfrm>
                    <a:off x="5994624" y="5495014"/>
                    <a:ext cx="736152" cy="5334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𝑙𝑜𝑎𝑑</m:t>
                                  </m:r>
                                </m:sub>
                              </m:sSub>
                            </m:den>
                          </m:f>
                        </m:oMath>
                      </m:oMathPara>
                    </a14:m>
                    <a:endParaRPr lang="en-US" sz="1400" dirty="0"/>
                  </a:p>
                </p:txBody>
              </p:sp>
            </mc:Choice>
            <mc:Fallback>
              <p:sp>
                <p:nvSpPr>
                  <p:cNvPr id="52" name="TextBox 51">
                    <a:extLst>
                      <a:ext uri="{FF2B5EF4-FFF2-40B4-BE49-F238E27FC236}">
                        <a16:creationId xmlns:a16="http://schemas.microsoft.com/office/drawing/2014/main" id="{C910B2F2-5A36-4DBE-9286-D17DAD2B22A9}"/>
                      </a:ext>
                    </a:extLst>
                  </p:cNvPr>
                  <p:cNvSpPr txBox="1">
                    <a:spLocks noRot="1" noChangeAspect="1" noMove="1" noResize="1" noEditPoints="1" noAdjustHandles="1" noChangeArrowheads="1" noChangeShapeType="1" noTextEdit="1"/>
                  </p:cNvSpPr>
                  <p:nvPr/>
                </p:nvSpPr>
                <p:spPr>
                  <a:xfrm>
                    <a:off x="5994624" y="5495014"/>
                    <a:ext cx="736152" cy="533416"/>
                  </a:xfrm>
                  <a:prstGeom prst="rect">
                    <a:avLst/>
                  </a:prstGeom>
                  <a:blipFill>
                    <a:blip r:embed="rId8"/>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7301032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Shading Example 2</a:t>
            </a:r>
          </a:p>
        </p:txBody>
      </p:sp>
      <p:sp>
        <p:nvSpPr>
          <p:cNvPr id="3" name="Content Placeholder 2"/>
          <p:cNvSpPr>
            <a:spLocks noGrp="1"/>
          </p:cNvSpPr>
          <p:nvPr>
            <p:ph idx="1"/>
          </p:nvPr>
        </p:nvSpPr>
        <p:spPr>
          <a:xfrm>
            <a:off x="365760" y="1280160"/>
            <a:ext cx="8473440" cy="1920240"/>
          </a:xfrm>
        </p:spPr>
        <p:txBody>
          <a:bodyPr/>
          <a:lstStyle/>
          <a:p>
            <a:r>
              <a:rPr lang="en-US" dirty="0"/>
              <a:t>36 cell PV module w/ </a:t>
            </a:r>
            <a:r>
              <a:rPr lang="en-US" dirty="0" err="1"/>
              <a:t>R</a:t>
            </a:r>
            <a:r>
              <a:rPr lang="en-US" baseline="-25000" dirty="0" err="1"/>
              <a:t>p</a:t>
            </a:r>
            <a:r>
              <a:rPr lang="en-US" dirty="0"/>
              <a:t> = 6.6 </a:t>
            </a:r>
            <a:r>
              <a:rPr lang="en-US" dirty="0">
                <a:latin typeface="Symbol" panose="05050102010706020507" pitchFamily="18" charset="2"/>
              </a:rPr>
              <a:t>W </a:t>
            </a:r>
            <a:r>
              <a:rPr lang="en-US" dirty="0"/>
              <a:t>per cell</a:t>
            </a:r>
            <a:r>
              <a:rPr lang="en-US" dirty="0">
                <a:latin typeface="Symbol" panose="05050102010706020507" pitchFamily="18" charset="2"/>
              </a:rPr>
              <a:t>.</a:t>
            </a:r>
            <a:r>
              <a:rPr lang="en-US" dirty="0"/>
              <a:t>  </a:t>
            </a:r>
          </a:p>
          <a:p>
            <a:r>
              <a:rPr lang="en-US" dirty="0"/>
              <a:t>In full sun, I = 2.14 A &amp; V = 19.41 V.  </a:t>
            </a:r>
          </a:p>
          <a:p>
            <a:r>
              <a:rPr lang="en-US" dirty="0"/>
              <a:t>P</a:t>
            </a:r>
            <a:r>
              <a:rPr lang="en-US" baseline="-25000" dirty="0"/>
              <a:t>out</a:t>
            </a:r>
            <a:r>
              <a:rPr lang="en-US" dirty="0"/>
              <a:t> = 41.5 W.  </a:t>
            </a:r>
          </a:p>
          <a:p>
            <a:r>
              <a:rPr lang="en-US" dirty="0"/>
              <a:t>If a cell is shaded </a:t>
            </a:r>
            <a:r>
              <a:rPr lang="en-US" dirty="0">
                <a:solidFill>
                  <a:srgbClr val="0000FF"/>
                </a:solidFill>
              </a:rPr>
              <a:t>&amp;</a:t>
            </a:r>
            <a:r>
              <a:rPr lang="en-US" dirty="0"/>
              <a:t> the </a:t>
            </a:r>
            <a:r>
              <a:rPr lang="en-US" i="1" dirty="0"/>
              <a:t>I </a:t>
            </a:r>
            <a:r>
              <a:rPr lang="en-US" dirty="0"/>
              <a:t>stays the same, </a:t>
            </a:r>
            <a:r>
              <a:rPr lang="en-US" b="1" dirty="0">
                <a:solidFill>
                  <a:srgbClr val="0000FF"/>
                </a:solidFill>
              </a:rPr>
              <a:t>what are the new output voltage and power?</a:t>
            </a:r>
            <a:endParaRPr lang="en-US" b="1" dirty="0">
              <a:solidFill>
                <a:srgbClr val="0000FF"/>
              </a:solidFill>
              <a:latin typeface="Symbol" panose="05050102010706020507" pitchFamily="18" charset="2"/>
            </a:endParaRPr>
          </a:p>
          <a:p>
            <a:endParaRPr lang="en-US" dirty="0">
              <a:latin typeface="Symbol" panose="05050102010706020507" pitchFamily="18" charset="2"/>
            </a:endParaRP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41913260"/>
              </p:ext>
            </p:extLst>
          </p:nvPr>
        </p:nvGraphicFramePr>
        <p:xfrm>
          <a:off x="838200" y="3657600"/>
          <a:ext cx="4703763" cy="2857500"/>
        </p:xfrm>
        <a:graphic>
          <a:graphicData uri="http://schemas.openxmlformats.org/presentationml/2006/ole">
            <mc:AlternateContent xmlns:mc="http://schemas.openxmlformats.org/markup-compatibility/2006">
              <mc:Choice xmlns:v="urn:schemas-microsoft-com:vml" Requires="v">
                <p:oleObj spid="_x0000_s128081" name="Equation" r:id="rId3" imgW="2095200" imgH="1269720" progId="Equation.DSMT4">
                  <p:embed/>
                </p:oleObj>
              </mc:Choice>
              <mc:Fallback>
                <p:oleObj name="Equation" r:id="rId3" imgW="2095200" imgH="1269720" progId="Equation.DSMT4">
                  <p:embed/>
                  <p:pic>
                    <p:nvPicPr>
                      <p:cNvPr id="0" name="Object 1"/>
                      <p:cNvPicPr>
                        <a:picLocks noChangeAspect="1" noChangeArrowheads="1"/>
                      </p:cNvPicPr>
                      <p:nvPr/>
                    </p:nvPicPr>
                    <p:blipFill>
                      <a:blip r:embed="rId4"/>
                      <a:srcRect/>
                      <a:stretch>
                        <a:fillRect/>
                      </a:stretch>
                    </p:blipFill>
                    <p:spPr bwMode="auto">
                      <a:xfrm>
                        <a:off x="838200" y="3657600"/>
                        <a:ext cx="47037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905384" y="3581400"/>
            <a:ext cx="2542684" cy="2677656"/>
          </a:xfrm>
          <a:prstGeom prst="rect">
            <a:avLst/>
          </a:prstGeom>
          <a:solidFill>
            <a:schemeClr val="accent1"/>
          </a:solidFill>
        </p:spPr>
        <p:txBody>
          <a:bodyPr wrap="none" rtlCol="0">
            <a:spAutoFit/>
          </a:bodyPr>
          <a:lstStyle/>
          <a:p>
            <a:r>
              <a:rPr lang="en-US" sz="2400" dirty="0"/>
              <a:t>With one cell</a:t>
            </a:r>
            <a:br>
              <a:rPr lang="en-US" sz="2400" dirty="0"/>
            </a:br>
            <a:r>
              <a:rPr lang="en-US" sz="2400" dirty="0"/>
              <a:t>shaded the output</a:t>
            </a:r>
            <a:br>
              <a:rPr lang="en-US" sz="2400" dirty="0"/>
            </a:br>
            <a:r>
              <a:rPr lang="en-US" sz="2400" dirty="0"/>
              <a:t>is &lt; 25% of </a:t>
            </a:r>
            <a:br>
              <a:rPr lang="en-US" sz="2400" dirty="0"/>
            </a:br>
            <a:r>
              <a:rPr lang="en-US" sz="2400" dirty="0"/>
              <a:t>original!  Lost</a:t>
            </a:r>
            <a:br>
              <a:rPr lang="en-US" sz="2400" dirty="0"/>
            </a:br>
            <a:r>
              <a:rPr lang="en-US" sz="2400" dirty="0"/>
              <a:t>power is dissipated</a:t>
            </a:r>
            <a:br>
              <a:rPr lang="en-US" sz="2400" dirty="0"/>
            </a:br>
            <a:r>
              <a:rPr lang="en-US" sz="2400" dirty="0"/>
              <a:t>as heat in the </a:t>
            </a:r>
            <a:br>
              <a:rPr lang="en-US" sz="2400" dirty="0"/>
            </a:br>
            <a:r>
              <a:rPr lang="en-US" sz="2400" dirty="0"/>
              <a:t>shaded cell.</a:t>
            </a:r>
          </a:p>
        </p:txBody>
      </p:sp>
    </p:spTree>
    <p:extLst>
      <p:ext uri="{BB962C8B-B14F-4D97-AF65-F5344CB8AC3E}">
        <p14:creationId xmlns:p14="http://schemas.microsoft.com/office/powerpoint/2010/main" val="373078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Shading Mitigation</a:t>
            </a:r>
          </a:p>
        </p:txBody>
      </p:sp>
      <p:sp>
        <p:nvSpPr>
          <p:cNvPr id="3" name="Content Placeholder 2"/>
          <p:cNvSpPr>
            <a:spLocks noGrp="1"/>
          </p:cNvSpPr>
          <p:nvPr>
            <p:ph idx="1"/>
          </p:nvPr>
        </p:nvSpPr>
        <p:spPr>
          <a:xfrm>
            <a:off x="445375" y="1066800"/>
            <a:ext cx="8001000" cy="1447800"/>
          </a:xfrm>
        </p:spPr>
        <p:txBody>
          <a:bodyPr/>
          <a:lstStyle/>
          <a:p>
            <a:r>
              <a:rPr lang="en-US" dirty="0"/>
              <a:t>Solution – bypass the shaded cell </a:t>
            </a:r>
            <a:r>
              <a:rPr lang="en-US" b="1" dirty="0">
                <a:solidFill>
                  <a:srgbClr val="C00000"/>
                </a:solidFill>
              </a:rPr>
              <a:t>w/ </a:t>
            </a:r>
            <a:r>
              <a:rPr lang="en-US" dirty="0"/>
              <a:t>diodes</a:t>
            </a:r>
          </a:p>
          <a:p>
            <a:r>
              <a:rPr lang="en-US" dirty="0"/>
              <a:t>Replace </a:t>
            </a:r>
            <a:r>
              <a:rPr lang="en-US" b="1" i="1" dirty="0">
                <a:solidFill>
                  <a:srgbClr val="0000FF"/>
                </a:solidFill>
              </a:rPr>
              <a:t>I </a:t>
            </a:r>
            <a:r>
              <a:rPr lang="en-US" b="1" i="1" dirty="0">
                <a:solidFill>
                  <a:srgbClr val="0000FF"/>
                </a:solidFill>
                <a:latin typeface="Times New Roman" panose="02020603050405020304" pitchFamily="18" charset="0"/>
                <a:cs typeface="Times New Roman" panose="02020603050405020304" pitchFamily="18" charset="0"/>
              </a:rPr>
              <a:t>·</a:t>
            </a:r>
            <a:r>
              <a:rPr lang="en-US" b="1" i="1" dirty="0">
                <a:solidFill>
                  <a:srgbClr val="0000FF"/>
                </a:solidFill>
              </a:rPr>
              <a:t>(</a:t>
            </a:r>
            <a:r>
              <a:rPr lang="en-US" b="1" i="1" dirty="0" err="1">
                <a:solidFill>
                  <a:srgbClr val="0000FF"/>
                </a:solidFill>
              </a:rPr>
              <a:t>R</a:t>
            </a:r>
            <a:r>
              <a:rPr lang="en-US" b="1" i="1" baseline="-25000" dirty="0" err="1">
                <a:solidFill>
                  <a:srgbClr val="0000FF"/>
                </a:solidFill>
              </a:rPr>
              <a:t>p</a:t>
            </a:r>
            <a:r>
              <a:rPr lang="en-US" b="1" i="1" dirty="0" err="1">
                <a:solidFill>
                  <a:srgbClr val="0000FF"/>
                </a:solidFill>
              </a:rPr>
              <a:t>+R</a:t>
            </a:r>
            <a:r>
              <a:rPr lang="en-US" b="1" i="1" baseline="-25000" dirty="0" err="1">
                <a:solidFill>
                  <a:srgbClr val="0000FF"/>
                </a:solidFill>
              </a:rPr>
              <a:t>s</a:t>
            </a:r>
            <a:r>
              <a:rPr lang="en-US" b="1" i="1" baseline="-25000" dirty="0">
                <a:solidFill>
                  <a:srgbClr val="0000FF"/>
                </a:solidFill>
              </a:rPr>
              <a:t> </a:t>
            </a:r>
            <a:r>
              <a:rPr lang="en-US" b="1" i="1" dirty="0">
                <a:solidFill>
                  <a:srgbClr val="0000FF"/>
                </a:solidFill>
              </a:rPr>
              <a:t>) </a:t>
            </a:r>
            <a:r>
              <a:rPr lang="en-US" b="1" dirty="0">
                <a:solidFill>
                  <a:srgbClr val="00B050"/>
                </a:solidFill>
              </a:rPr>
              <a:t>resistive</a:t>
            </a:r>
            <a:r>
              <a:rPr lang="en-US" b="1" i="1" dirty="0">
                <a:solidFill>
                  <a:srgbClr val="0000FF"/>
                </a:solidFill>
              </a:rPr>
              <a:t>  </a:t>
            </a:r>
            <a:r>
              <a:rPr lang="en-US" b="1" dirty="0">
                <a:solidFill>
                  <a:srgbClr val="C00000"/>
                </a:solidFill>
              </a:rPr>
              <a:t>w/  </a:t>
            </a:r>
            <a:r>
              <a:rPr lang="en-US" b="1" dirty="0">
                <a:solidFill>
                  <a:srgbClr val="0000FF"/>
                </a:solidFill>
              </a:rPr>
              <a:t>~.6 V</a:t>
            </a:r>
            <a:r>
              <a:rPr lang="en-US" dirty="0">
                <a:solidFill>
                  <a:srgbClr val="00B050"/>
                </a:solidFill>
              </a:rPr>
              <a:t> </a:t>
            </a:r>
            <a:r>
              <a:rPr lang="en-US" b="1" dirty="0">
                <a:solidFill>
                  <a:srgbClr val="00B050"/>
                </a:solidFill>
              </a:rPr>
              <a:t>diode</a:t>
            </a:r>
            <a:r>
              <a:rPr lang="en-US" dirty="0">
                <a:solidFill>
                  <a:srgbClr val="00B050"/>
                </a:solidFill>
              </a:rPr>
              <a:t> </a:t>
            </a:r>
            <a:r>
              <a:rPr lang="en-US" dirty="0"/>
              <a:t>voltage drop </a:t>
            </a:r>
          </a:p>
          <a:p>
            <a:r>
              <a:rPr lang="en-US" dirty="0"/>
              <a:t>No other effects under normal operation</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27</a:t>
            </a:fld>
            <a:endParaRPr lang="en-US" dirty="0"/>
          </a:p>
        </p:txBody>
      </p:sp>
      <p:pic>
        <p:nvPicPr>
          <p:cNvPr id="6" name="Picture 5">
            <a:extLst>
              <a:ext uri="{FF2B5EF4-FFF2-40B4-BE49-F238E27FC236}">
                <a16:creationId xmlns:a16="http://schemas.microsoft.com/office/drawing/2014/main" id="{604BF102-96A2-4766-876A-3162ED6D8D57}"/>
              </a:ext>
            </a:extLst>
          </p:cNvPr>
          <p:cNvPicPr>
            <a:picLocks noChangeAspect="1"/>
          </p:cNvPicPr>
          <p:nvPr/>
        </p:nvPicPr>
        <p:blipFill>
          <a:blip r:embed="rId2"/>
          <a:stretch>
            <a:fillRect/>
          </a:stretch>
        </p:blipFill>
        <p:spPr>
          <a:xfrm>
            <a:off x="2057400" y="2641600"/>
            <a:ext cx="6096000" cy="3556000"/>
          </a:xfrm>
          <a:prstGeom prst="rect">
            <a:avLst/>
          </a:prstGeom>
        </p:spPr>
      </p:pic>
      <p:sp>
        <p:nvSpPr>
          <p:cNvPr id="8" name="Cloud 7">
            <a:extLst>
              <a:ext uri="{FF2B5EF4-FFF2-40B4-BE49-F238E27FC236}">
                <a16:creationId xmlns:a16="http://schemas.microsoft.com/office/drawing/2014/main" id="{2917E632-51D5-4803-828D-D1CD0C7F20F5}"/>
              </a:ext>
            </a:extLst>
          </p:cNvPr>
          <p:cNvSpPr/>
          <p:nvPr/>
        </p:nvSpPr>
        <p:spPr bwMode="auto">
          <a:xfrm>
            <a:off x="768351" y="2641600"/>
            <a:ext cx="1219200" cy="914658"/>
          </a:xfrm>
          <a:prstGeom prst="cloud">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grpSp>
        <p:nvGrpSpPr>
          <p:cNvPr id="9" name="Group 8">
            <a:extLst>
              <a:ext uri="{FF2B5EF4-FFF2-40B4-BE49-F238E27FC236}">
                <a16:creationId xmlns:a16="http://schemas.microsoft.com/office/drawing/2014/main" id="{7D13F40B-AE18-4D6D-889E-1F014D0A7574}"/>
              </a:ext>
            </a:extLst>
          </p:cNvPr>
          <p:cNvGrpSpPr>
            <a:grpSpLocks/>
          </p:cNvGrpSpPr>
          <p:nvPr/>
        </p:nvGrpSpPr>
        <p:grpSpPr bwMode="auto">
          <a:xfrm>
            <a:off x="863601" y="4259650"/>
            <a:ext cx="1038225" cy="1047750"/>
            <a:chOff x="5042" y="47"/>
            <a:chExt cx="654" cy="660"/>
          </a:xfrm>
        </p:grpSpPr>
        <p:sp>
          <p:nvSpPr>
            <p:cNvPr id="10" name="Freeform 54">
              <a:extLst>
                <a:ext uri="{FF2B5EF4-FFF2-40B4-BE49-F238E27FC236}">
                  <a16:creationId xmlns:a16="http://schemas.microsoft.com/office/drawing/2014/main" id="{B2B481B7-130E-4D28-92B3-BF593AB80BC6}"/>
                </a:ext>
              </a:extLst>
            </p:cNvPr>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1" name="Freeform 55">
              <a:extLst>
                <a:ext uri="{FF2B5EF4-FFF2-40B4-BE49-F238E27FC236}">
                  <a16:creationId xmlns:a16="http://schemas.microsoft.com/office/drawing/2014/main" id="{D5901E75-2669-4D99-AF11-4FCA49F503C7}"/>
                </a:ext>
              </a:extLst>
            </p:cNvPr>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2" name="Freeform 56">
              <a:extLst>
                <a:ext uri="{FF2B5EF4-FFF2-40B4-BE49-F238E27FC236}">
                  <a16:creationId xmlns:a16="http://schemas.microsoft.com/office/drawing/2014/main" id="{53DCB4F3-B4A7-4FFE-AC75-44D0C0838BFA}"/>
                </a:ext>
              </a:extLst>
            </p:cNvPr>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3" name="Freeform 57">
              <a:extLst>
                <a:ext uri="{FF2B5EF4-FFF2-40B4-BE49-F238E27FC236}">
                  <a16:creationId xmlns:a16="http://schemas.microsoft.com/office/drawing/2014/main" id="{E10B2D06-B83D-4141-8082-C6E43BD27F62}"/>
                </a:ext>
              </a:extLst>
            </p:cNvPr>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4" name="Freeform 58">
              <a:extLst>
                <a:ext uri="{FF2B5EF4-FFF2-40B4-BE49-F238E27FC236}">
                  <a16:creationId xmlns:a16="http://schemas.microsoft.com/office/drawing/2014/main" id="{8CC53107-B4F6-4194-95B6-AA9446C9580F}"/>
                </a:ext>
              </a:extLst>
            </p:cNvPr>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5" name="Oval 14">
              <a:extLst>
                <a:ext uri="{FF2B5EF4-FFF2-40B4-BE49-F238E27FC236}">
                  <a16:creationId xmlns:a16="http://schemas.microsoft.com/office/drawing/2014/main" id="{F3CAC015-6F8B-46A9-9C4F-B4DE6743065C}"/>
                </a:ext>
              </a:extLst>
            </p:cNvPr>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0" hangingPunct="0"/>
              <a:endParaRPr lang="en-US"/>
            </a:p>
          </p:txBody>
        </p:sp>
      </p:grpSp>
      <p:sp>
        <p:nvSpPr>
          <p:cNvPr id="29" name="Rectangle 28">
            <a:extLst>
              <a:ext uri="{FF2B5EF4-FFF2-40B4-BE49-F238E27FC236}">
                <a16:creationId xmlns:a16="http://schemas.microsoft.com/office/drawing/2014/main" id="{C35FAACF-5B65-4C10-9093-A797637C3226}"/>
              </a:ext>
            </a:extLst>
          </p:cNvPr>
          <p:cNvSpPr/>
          <p:nvPr/>
        </p:nvSpPr>
        <p:spPr>
          <a:xfrm>
            <a:off x="768351" y="6208712"/>
            <a:ext cx="7848600" cy="560153"/>
          </a:xfrm>
          <a:prstGeom prst="rect">
            <a:avLst/>
          </a:prstGeom>
        </p:spPr>
        <p:txBody>
          <a:bodyPr wrap="square">
            <a:spAutoFit/>
          </a:bodyPr>
          <a:lstStyle/>
          <a:p>
            <a:pPr algn="ctr"/>
            <a:r>
              <a:rPr lang="en-US" sz="1600" dirty="0">
                <a:solidFill>
                  <a:srgbClr val="000000"/>
                </a:solidFill>
              </a:rPr>
              <a:t>FIGURE 5.50 Using bypass diodes to mitigate shading impact in a string of modules</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extLst>
      <p:ext uri="{BB962C8B-B14F-4D97-AF65-F5344CB8AC3E}">
        <p14:creationId xmlns:p14="http://schemas.microsoft.com/office/powerpoint/2010/main" val="39892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Bypass Diode Impact on Module</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28</a:t>
            </a:fld>
            <a:endParaRPr lang="en-US" dirty="0"/>
          </a:p>
        </p:txBody>
      </p:sp>
      <p:pic>
        <p:nvPicPr>
          <p:cNvPr id="3" name="Picture 2">
            <a:extLst>
              <a:ext uri="{FF2B5EF4-FFF2-40B4-BE49-F238E27FC236}">
                <a16:creationId xmlns:a16="http://schemas.microsoft.com/office/drawing/2014/main" id="{59058ADC-1A9E-4232-A68D-4842E58184C4}"/>
              </a:ext>
            </a:extLst>
          </p:cNvPr>
          <p:cNvPicPr>
            <a:picLocks noChangeAspect="1"/>
          </p:cNvPicPr>
          <p:nvPr/>
        </p:nvPicPr>
        <p:blipFill>
          <a:blip r:embed="rId2"/>
          <a:stretch>
            <a:fillRect/>
          </a:stretch>
        </p:blipFill>
        <p:spPr>
          <a:xfrm>
            <a:off x="1404257" y="1581150"/>
            <a:ext cx="6335486" cy="3695700"/>
          </a:xfrm>
          <a:prstGeom prst="rect">
            <a:avLst/>
          </a:prstGeom>
        </p:spPr>
      </p:pic>
      <p:sp>
        <p:nvSpPr>
          <p:cNvPr id="9" name="Rectangle 8">
            <a:extLst>
              <a:ext uri="{FF2B5EF4-FFF2-40B4-BE49-F238E27FC236}">
                <a16:creationId xmlns:a16="http://schemas.microsoft.com/office/drawing/2014/main" id="{2DA1F97A-FF62-48FB-90AA-52EC1580BE81}"/>
              </a:ext>
            </a:extLst>
          </p:cNvPr>
          <p:cNvSpPr/>
          <p:nvPr/>
        </p:nvSpPr>
        <p:spPr>
          <a:xfrm>
            <a:off x="838200" y="5498591"/>
            <a:ext cx="7848600" cy="867930"/>
          </a:xfrm>
          <a:prstGeom prst="rect">
            <a:avLst/>
          </a:prstGeom>
        </p:spPr>
        <p:txBody>
          <a:bodyPr wrap="square">
            <a:spAutoFit/>
          </a:bodyPr>
          <a:lstStyle/>
          <a:p>
            <a:pPr algn="ctr"/>
            <a:r>
              <a:rPr lang="en-US" sz="1800" dirty="0">
                <a:solidFill>
                  <a:srgbClr val="000000"/>
                </a:solidFill>
              </a:rPr>
              <a:t>FIGURE 5.50 Showing the ability of bypass diodes to mitigate shading problems in a string of modules</a:t>
            </a:r>
          </a:p>
          <a:p>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extLst>
      <p:ext uri="{BB962C8B-B14F-4D97-AF65-F5344CB8AC3E}">
        <p14:creationId xmlns:p14="http://schemas.microsoft.com/office/powerpoint/2010/main" val="264237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Problem 4.11 (Section 4.13)</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a:t>
            </a:fld>
            <a:endParaRPr lang="en-US" dirty="0"/>
          </a:p>
        </p:txBody>
      </p:sp>
      <p:pic>
        <p:nvPicPr>
          <p:cNvPr id="129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 y="1264511"/>
            <a:ext cx="294178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1287830"/>
            <a:ext cx="5105400" cy="3348609"/>
          </a:xfrm>
          <a:prstGeom prst="rect">
            <a:avLst/>
          </a:prstGeom>
          <a:solidFill>
            <a:schemeClr val="accent1"/>
          </a:solidFill>
        </p:spPr>
        <p:txBody>
          <a:bodyPr wrap="square" rtlCol="0">
            <a:spAutoFit/>
          </a:bodyPr>
          <a:lstStyle/>
          <a:p>
            <a:pPr algn="ctr"/>
            <a:r>
              <a:rPr lang="en-US" sz="2400" b="1" dirty="0"/>
              <a:t>Typical Meteorological Year (TMY)</a:t>
            </a:r>
          </a:p>
          <a:p>
            <a:pPr lvl="1">
              <a:spcBef>
                <a:spcPts val="1200"/>
              </a:spcBef>
            </a:pPr>
            <a:r>
              <a:rPr lang="en-US" sz="2400" dirty="0"/>
              <a:t>Global Horizontal Irradiance (GHI)</a:t>
            </a:r>
            <a:br>
              <a:rPr lang="en-US" sz="2400" dirty="0"/>
            </a:br>
            <a:r>
              <a:rPr lang="en-US" sz="2400" dirty="0"/>
              <a:t>Direct Normal Irradiance (DNI) Diffuse Horizontal Irradiance (DHI) </a:t>
            </a:r>
          </a:p>
          <a:p>
            <a:pPr lvl="1"/>
            <a:br>
              <a:rPr lang="en-US" sz="2400" dirty="0"/>
            </a:br>
            <a:r>
              <a:rPr lang="en-US" sz="2400" dirty="0"/>
              <a:t>DNI – direct beam </a:t>
            </a:r>
          </a:p>
          <a:p>
            <a:pPr lvl="1"/>
            <a:r>
              <a:rPr lang="en-US" sz="2400" dirty="0"/>
              <a:t>DHI – diffuse beam</a:t>
            </a:r>
            <a:br>
              <a:rPr lang="en-US" sz="2400" dirty="0"/>
            </a:br>
            <a:r>
              <a:rPr lang="en-US" sz="2400" dirty="0"/>
              <a:t>GHI – reflected beam</a:t>
            </a:r>
          </a:p>
        </p:txBody>
      </p:sp>
      <p:sp>
        <p:nvSpPr>
          <p:cNvPr id="3" name="Rectangle 2">
            <a:extLst>
              <a:ext uri="{FF2B5EF4-FFF2-40B4-BE49-F238E27FC236}">
                <a16:creationId xmlns:a16="http://schemas.microsoft.com/office/drawing/2014/main" id="{D18BEF03-1B49-400E-9899-8AA5A4A9676F}"/>
              </a:ext>
            </a:extLst>
          </p:cNvPr>
          <p:cNvSpPr/>
          <p:nvPr/>
        </p:nvSpPr>
        <p:spPr>
          <a:xfrm>
            <a:off x="4457700" y="6383923"/>
            <a:ext cx="4019049" cy="338554"/>
          </a:xfrm>
          <a:prstGeom prst="rect">
            <a:avLst/>
          </a:prstGeom>
        </p:spPr>
        <p:txBody>
          <a:bodyPr wrap="none">
            <a:spAutoFit/>
          </a:bodyPr>
          <a:lstStyle/>
          <a:p>
            <a:r>
              <a:rPr lang="en-US" sz="1600" dirty="0">
                <a:hlinkClick r:id="rId3"/>
              </a:rPr>
              <a:t>https://nsrdb.nrel.gov/tmy</a:t>
            </a:r>
            <a:r>
              <a:rPr lang="en-US" sz="1600" dirty="0"/>
              <a:t>  accessed 14 Feb 18</a:t>
            </a:r>
          </a:p>
        </p:txBody>
      </p:sp>
      <p:sp>
        <p:nvSpPr>
          <p:cNvPr id="5" name="Rectangle 4">
            <a:extLst>
              <a:ext uri="{FF2B5EF4-FFF2-40B4-BE49-F238E27FC236}">
                <a16:creationId xmlns:a16="http://schemas.microsoft.com/office/drawing/2014/main" id="{4AB24BF0-5940-491D-B789-CFEB178470E5}"/>
              </a:ext>
            </a:extLst>
          </p:cNvPr>
          <p:cNvSpPr/>
          <p:nvPr/>
        </p:nvSpPr>
        <p:spPr>
          <a:xfrm>
            <a:off x="307605" y="5119822"/>
            <a:ext cx="8686800" cy="1274195"/>
          </a:xfrm>
          <a:prstGeom prst="rect">
            <a:avLst/>
          </a:prstGeom>
        </p:spPr>
        <p:txBody>
          <a:bodyPr wrap="square">
            <a:spAutoFit/>
          </a:bodyPr>
          <a:lstStyle/>
          <a:p>
            <a:pPr marL="342900" indent="-342900">
              <a:buFont typeface="Arial" panose="020B0604020202020204" pitchFamily="34" charset="0"/>
              <a:buChar char="•"/>
            </a:pPr>
            <a:r>
              <a:rPr lang="en-US" sz="2400" dirty="0"/>
              <a:t>TMY datasets used in solar energy system computer simulations </a:t>
            </a:r>
          </a:p>
          <a:p>
            <a:pPr marL="342900" indent="-342900">
              <a:buFont typeface="Arial" panose="020B0604020202020204" pitchFamily="34" charset="0"/>
              <a:buChar char="•"/>
            </a:pPr>
            <a:r>
              <a:rPr lang="en-US" sz="2400" dirty="0"/>
              <a:t>Enable production estimates and performance comparisons of different system types and  configurations</a:t>
            </a:r>
          </a:p>
        </p:txBody>
      </p:sp>
    </p:spTree>
    <p:extLst>
      <p:ext uri="{BB962C8B-B14F-4D97-AF65-F5344CB8AC3E}">
        <p14:creationId xmlns:p14="http://schemas.microsoft.com/office/powerpoint/2010/main" val="382385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001000" cy="1066800"/>
          </a:xfrm>
        </p:spPr>
        <p:txBody>
          <a:bodyPr/>
          <a:lstStyle/>
          <a:p>
            <a:r>
              <a:rPr lang="en-US" sz="2800" dirty="0"/>
              <a:t>PV Module Operating Point</a:t>
            </a:r>
            <a:endParaRPr lang="en-US" sz="2800" i="1" baseline="-25000" dirty="0">
              <a:latin typeface="+mn-lt"/>
            </a:endParaRP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29</a:t>
            </a:fld>
            <a:endParaRPr lang="en-US" dirty="0"/>
          </a:p>
        </p:txBody>
      </p:sp>
      <p:pic>
        <p:nvPicPr>
          <p:cNvPr id="5" name="Picture 4" descr="A close up of a map&#10;&#10;Description generated with high confidence">
            <a:extLst>
              <a:ext uri="{FF2B5EF4-FFF2-40B4-BE49-F238E27FC236}">
                <a16:creationId xmlns:a16="http://schemas.microsoft.com/office/drawing/2014/main" id="{95ADF099-7C88-474F-B218-628202F01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51" t="5480" r="9830" b="6849"/>
          <a:stretch/>
        </p:blipFill>
        <p:spPr>
          <a:xfrm>
            <a:off x="4314826" y="1215958"/>
            <a:ext cx="4143374" cy="5642042"/>
          </a:xfrm>
          <a:prstGeom prst="rect">
            <a:avLst/>
          </a:prstGeom>
        </p:spPr>
      </p:pic>
      <p:pic>
        <p:nvPicPr>
          <p:cNvPr id="18" name="Picture 17">
            <a:extLst>
              <a:ext uri="{FF2B5EF4-FFF2-40B4-BE49-F238E27FC236}">
                <a16:creationId xmlns:a16="http://schemas.microsoft.com/office/drawing/2014/main" id="{9A7284DE-14CB-4F28-B1FD-BCE749589076}"/>
              </a:ext>
            </a:extLst>
          </p:cNvPr>
          <p:cNvPicPr>
            <a:picLocks noChangeAspect="1"/>
          </p:cNvPicPr>
          <p:nvPr/>
        </p:nvPicPr>
        <p:blipFill rotWithShape="1">
          <a:blip r:embed="rId4"/>
          <a:srcRect t="-102" r="49226" b="102"/>
          <a:stretch/>
        </p:blipFill>
        <p:spPr>
          <a:xfrm>
            <a:off x="609600" y="2590800"/>
            <a:ext cx="2431817" cy="3450704"/>
          </a:xfrm>
          <a:prstGeom prst="rect">
            <a:avLst/>
          </a:prstGeom>
        </p:spPr>
      </p:pic>
      <p:grpSp>
        <p:nvGrpSpPr>
          <p:cNvPr id="19" name="Group 18">
            <a:extLst>
              <a:ext uri="{FF2B5EF4-FFF2-40B4-BE49-F238E27FC236}">
                <a16:creationId xmlns:a16="http://schemas.microsoft.com/office/drawing/2014/main" id="{D4601352-C74A-46B1-9ED9-5B9F4D4C1682}"/>
              </a:ext>
            </a:extLst>
          </p:cNvPr>
          <p:cNvGrpSpPr>
            <a:grpSpLocks/>
          </p:cNvGrpSpPr>
          <p:nvPr/>
        </p:nvGrpSpPr>
        <p:grpSpPr bwMode="auto">
          <a:xfrm>
            <a:off x="360176" y="2377034"/>
            <a:ext cx="1038225" cy="1047750"/>
            <a:chOff x="5042" y="47"/>
            <a:chExt cx="654" cy="660"/>
          </a:xfrm>
        </p:grpSpPr>
        <p:sp>
          <p:nvSpPr>
            <p:cNvPr id="20" name="Freeform 54">
              <a:extLst>
                <a:ext uri="{FF2B5EF4-FFF2-40B4-BE49-F238E27FC236}">
                  <a16:creationId xmlns:a16="http://schemas.microsoft.com/office/drawing/2014/main" id="{4A30178C-06D6-4FD1-AF6F-BB227B650D86}"/>
                </a:ext>
              </a:extLst>
            </p:cNvPr>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5" name="Freeform 55">
              <a:extLst>
                <a:ext uri="{FF2B5EF4-FFF2-40B4-BE49-F238E27FC236}">
                  <a16:creationId xmlns:a16="http://schemas.microsoft.com/office/drawing/2014/main" id="{029F6A2A-DD63-469B-8C35-050FF94E1830}"/>
                </a:ext>
              </a:extLst>
            </p:cNvPr>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7" name="Freeform 56">
              <a:extLst>
                <a:ext uri="{FF2B5EF4-FFF2-40B4-BE49-F238E27FC236}">
                  <a16:creationId xmlns:a16="http://schemas.microsoft.com/office/drawing/2014/main" id="{C1330C62-1AF9-45C6-A3FD-49920403EF44}"/>
                </a:ext>
              </a:extLst>
            </p:cNvPr>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8" name="Freeform 57">
              <a:extLst>
                <a:ext uri="{FF2B5EF4-FFF2-40B4-BE49-F238E27FC236}">
                  <a16:creationId xmlns:a16="http://schemas.microsoft.com/office/drawing/2014/main" id="{2B745108-E8BF-447A-BB96-6AEC2E01D2CC}"/>
                </a:ext>
              </a:extLst>
            </p:cNvPr>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29" name="Freeform 58">
              <a:extLst>
                <a:ext uri="{FF2B5EF4-FFF2-40B4-BE49-F238E27FC236}">
                  <a16:creationId xmlns:a16="http://schemas.microsoft.com/office/drawing/2014/main" id="{D07E4D14-1BCB-4833-A812-B500E61F5F66}"/>
                </a:ext>
              </a:extLst>
            </p:cNvPr>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30" name="Oval 29">
              <a:extLst>
                <a:ext uri="{FF2B5EF4-FFF2-40B4-BE49-F238E27FC236}">
                  <a16:creationId xmlns:a16="http://schemas.microsoft.com/office/drawing/2014/main" id="{81786506-D030-4451-ACFE-51050AD3A4E9}"/>
                </a:ext>
              </a:extLst>
            </p:cNvPr>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0" hangingPunct="0"/>
              <a:endParaRPr lang="en-US"/>
            </a:p>
          </p:txBody>
        </p:sp>
      </p:grpSp>
      <p:sp>
        <p:nvSpPr>
          <p:cNvPr id="7" name="TextBox 6">
            <a:extLst>
              <a:ext uri="{FF2B5EF4-FFF2-40B4-BE49-F238E27FC236}">
                <a16:creationId xmlns:a16="http://schemas.microsoft.com/office/drawing/2014/main" id="{4FD758D5-CF38-48A4-8DA9-364DC83D873E}"/>
              </a:ext>
            </a:extLst>
          </p:cNvPr>
          <p:cNvSpPr txBox="1"/>
          <p:nvPr/>
        </p:nvSpPr>
        <p:spPr>
          <a:xfrm>
            <a:off x="228600" y="1142785"/>
            <a:ext cx="3810000" cy="830997"/>
          </a:xfrm>
          <a:prstGeom prst="rect">
            <a:avLst/>
          </a:prstGeom>
          <a:noFill/>
        </p:spPr>
        <p:txBody>
          <a:bodyPr wrap="square" rtlCol="0">
            <a:spAutoFit/>
          </a:bodyPr>
          <a:lstStyle/>
          <a:p>
            <a:r>
              <a:rPr lang="en-US" sz="2400" dirty="0"/>
              <a:t>What Determines the PV Module’s Operating point?? </a:t>
            </a:r>
          </a:p>
        </p:txBody>
      </p:sp>
      <p:grpSp>
        <p:nvGrpSpPr>
          <p:cNvPr id="55" name="Group 54">
            <a:extLst>
              <a:ext uri="{FF2B5EF4-FFF2-40B4-BE49-F238E27FC236}">
                <a16:creationId xmlns:a16="http://schemas.microsoft.com/office/drawing/2014/main" id="{3F4305B2-5D9C-4AB5-99E3-0824B3413AEE}"/>
              </a:ext>
            </a:extLst>
          </p:cNvPr>
          <p:cNvGrpSpPr/>
          <p:nvPr/>
        </p:nvGrpSpPr>
        <p:grpSpPr>
          <a:xfrm>
            <a:off x="2581275" y="2819401"/>
            <a:ext cx="4953888" cy="3209029"/>
            <a:chOff x="2581275" y="2819401"/>
            <a:chExt cx="4953888" cy="3209029"/>
          </a:xfrm>
        </p:grpSpPr>
        <p:grpSp>
          <p:nvGrpSpPr>
            <p:cNvPr id="14" name="Group 13">
              <a:extLst>
                <a:ext uri="{FF2B5EF4-FFF2-40B4-BE49-F238E27FC236}">
                  <a16:creationId xmlns:a16="http://schemas.microsoft.com/office/drawing/2014/main" id="{60A8D45E-0C68-4CC0-BC10-8165FA94C434}"/>
                </a:ext>
              </a:extLst>
            </p:cNvPr>
            <p:cNvGrpSpPr/>
            <p:nvPr/>
          </p:nvGrpSpPr>
          <p:grpSpPr>
            <a:xfrm>
              <a:off x="2581275" y="2819401"/>
              <a:ext cx="1110640" cy="2971799"/>
              <a:chOff x="2581275" y="2819401"/>
              <a:chExt cx="1110640" cy="2971799"/>
            </a:xfrm>
          </p:grpSpPr>
          <mc:AlternateContent xmlns:mc="http://schemas.openxmlformats.org/markup-compatibility/2006">
            <mc:Choice xmlns:a14="http://schemas.microsoft.com/office/drawing/2010/main" Requires="a14">
              <p:graphicFrame>
                <p:nvGraphicFramePr>
                  <p:cNvPr id="10" name="Object 9">
                    <a:extLst>
                      <a:ext uri="{FF2B5EF4-FFF2-40B4-BE49-F238E27FC236}">
                        <a16:creationId xmlns:a16="http://schemas.microsoft.com/office/drawing/2014/main" id="{19123D36-64A5-4FD8-8233-C5978066FC90}"/>
                      </a:ext>
                    </a:extLst>
                  </p:cNvPr>
                  <p:cNvGraphicFramePr>
                    <a:graphicFrameLocks noChangeAspect="1"/>
                  </p:cNvGraphicFramePr>
                  <p:nvPr/>
                </p:nvGraphicFramePr>
                <p:xfrm>
                  <a:off x="2581275" y="2819401"/>
                  <a:ext cx="238125" cy="2971799"/>
                </p:xfrm>
                <a:graphic>
                  <a:graphicData uri="http://schemas.openxmlformats.org/presentationml/2006/ole">
                    <mc:AlternateContent>
                      <mc:Choice xmlns:v="urn:schemas-microsoft-com:vml" Requires="v">
                        <p:oleObj spid="_x0000_s133123" name="CorelDRAW" r:id="rId5" imgW="237850" imgH="3639336" progId="CorelDraw.Graphic.18">
                          <p:embed/>
                        </p:oleObj>
                      </mc:Choice>
                      <mc:Fallback>
                        <p:oleObj name="CorelDRAW" r:id="rId5" imgW="237850" imgH="3639336" progId="CorelDraw.Graphic.18">
                          <p:embed/>
                          <p:pic>
                            <p:nvPicPr>
                              <p:cNvPr id="10" name="Object 9">
                                <a:extLst>
                                  <a:ext uri="{FF2B5EF4-FFF2-40B4-BE49-F238E27FC236}">
                                    <a16:creationId xmlns:a16="http://schemas.microsoft.com/office/drawing/2014/main" id="{19123D36-64A5-4FD8-8233-C5978066FC90}"/>
                                  </a:ext>
                                </a:extLst>
                              </p:cNvPr>
                              <p:cNvPicPr/>
                              <p:nvPr/>
                            </p:nvPicPr>
                            <p:blipFill>
                              <a:blip r:embed="rId6"/>
                              <a:stretch>
                                <a:fillRect/>
                              </a:stretch>
                            </p:blipFill>
                            <p:spPr>
                              <a:xfrm>
                                <a:off x="2581275" y="2819401"/>
                                <a:ext cx="238125" cy="2971799"/>
                              </a:xfrm>
                              <a:prstGeom prst="rect">
                                <a:avLst/>
                              </a:prstGeom>
                            </p:spPr>
                          </p:pic>
                        </p:oleObj>
                      </mc:Fallback>
                    </mc:AlternateContent>
                  </a:graphicData>
                </a:graphic>
              </p:graphicFrame>
            </mc:Choice>
            <mc:Fallback>
              <p:graphicFrame>
                <p:nvGraphicFramePr>
                  <p:cNvPr id="10" name="Object 9">
                    <a:extLst>
                      <a:ext uri="{FF2B5EF4-FFF2-40B4-BE49-F238E27FC236}">
                        <a16:creationId xmlns:a16="http://schemas.microsoft.com/office/drawing/2014/main" id="{19123D36-64A5-4FD8-8233-C5978066FC90}"/>
                      </a:ext>
                    </a:extLst>
                  </p:cNvPr>
                  <p:cNvGraphicFramePr>
                    <a:graphicFrameLocks noChangeAspect="1"/>
                  </p:cNvGraphicFramePr>
                  <p:nvPr/>
                </p:nvGraphicFramePr>
                <p:xfrm>
                  <a:off x="2581275" y="2819401"/>
                  <a:ext cx="238125" cy="2971799"/>
                </p:xfrm>
                <a:graphic>
                  <a:graphicData uri="http://schemas.openxmlformats.org/presentationml/2006/ole">
                    <mc:AlternateContent>
                      <mc:Choice xmlns:v="urn:schemas-microsoft-com:vml" Requires="v">
                        <p:oleObj spid="_x0000_s133123" name="CorelDRAW" r:id="rId5" imgW="237850" imgH="3639336" progId="CorelDraw.Graphic.18">
                          <p:embed/>
                        </p:oleObj>
                      </mc:Choice>
                      <mc:Fallback>
                        <p:oleObj name="CorelDRAW" r:id="rId5" imgW="237850" imgH="3639336" progId="CorelDraw.Graphic.18">
                          <p:embed/>
                          <p:pic>
                            <p:nvPicPr>
                              <p:cNvPr id="10" name="Object 9">
                                <a:extLst>
                                  <a:ext uri="{FF2B5EF4-FFF2-40B4-BE49-F238E27FC236}">
                                    <a16:creationId xmlns:a16="http://schemas.microsoft.com/office/drawing/2014/main" id="{19123D36-64A5-4FD8-8233-C5978066FC90}"/>
                                  </a:ext>
                                </a:extLst>
                              </p:cNvPr>
                              <p:cNvPicPr/>
                              <p:nvPr/>
                            </p:nvPicPr>
                            <p:blipFill>
                              <a:blip r:embed="rId6"/>
                              <a:stretch>
                                <a:fillRect/>
                              </a:stretch>
                            </p:blipFill>
                            <p:spPr>
                              <a:xfrm>
                                <a:off x="2581275" y="2819401"/>
                                <a:ext cx="238125" cy="2971799"/>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5CB7C28-DE28-4A9B-B350-0496C31C47DA}"/>
                      </a:ext>
                    </a:extLst>
                  </p:cNvPr>
                  <p:cNvSpPr txBox="1"/>
                  <p:nvPr/>
                </p:nvSpPr>
                <p:spPr>
                  <a:xfrm>
                    <a:off x="2853800" y="4267200"/>
                    <a:ext cx="838115" cy="4001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𝑙𝑜𝑎𝑑</m:t>
                              </m:r>
                            </m:sub>
                          </m:sSub>
                        </m:oMath>
                      </m:oMathPara>
                    </a14:m>
                    <a:endParaRPr lang="en-US" sz="2000" dirty="0"/>
                  </a:p>
                </p:txBody>
              </p:sp>
            </mc:Choice>
            <mc:Fallback>
              <p:sp>
                <p:nvSpPr>
                  <p:cNvPr id="13" name="TextBox 12">
                    <a:extLst>
                      <a:ext uri="{FF2B5EF4-FFF2-40B4-BE49-F238E27FC236}">
                        <a16:creationId xmlns:a16="http://schemas.microsoft.com/office/drawing/2014/main" id="{95CB7C28-DE28-4A9B-B350-0496C31C47DA}"/>
                      </a:ext>
                    </a:extLst>
                  </p:cNvPr>
                  <p:cNvSpPr txBox="1">
                    <a:spLocks noRot="1" noChangeAspect="1" noMove="1" noResize="1" noEditPoints="1" noAdjustHandles="1" noChangeArrowheads="1" noChangeShapeType="1" noTextEdit="1"/>
                  </p:cNvSpPr>
                  <p:nvPr/>
                </p:nvSpPr>
                <p:spPr>
                  <a:xfrm>
                    <a:off x="2853800" y="4267200"/>
                    <a:ext cx="838115" cy="400110"/>
                  </a:xfrm>
                  <a:prstGeom prst="rect">
                    <a:avLst/>
                  </a:prstGeom>
                  <a:blipFill>
                    <a:blip r:embed="rId7"/>
                    <a:stretch>
                      <a:fillRect b="-1515"/>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384669B8-7DDE-40E5-9E32-2E0746F947AE}"/>
                </a:ext>
              </a:extLst>
            </p:cNvPr>
            <p:cNvGrpSpPr/>
            <p:nvPr/>
          </p:nvGrpSpPr>
          <p:grpSpPr>
            <a:xfrm>
              <a:off x="4707125" y="5334000"/>
              <a:ext cx="2828038" cy="694430"/>
              <a:chOff x="4707125" y="5334000"/>
              <a:chExt cx="2828038" cy="694430"/>
            </a:xfrm>
          </p:grpSpPr>
          <p:cxnSp>
            <p:nvCxnSpPr>
              <p:cNvPr id="43" name="Straight Connector 42">
                <a:extLst>
                  <a:ext uri="{FF2B5EF4-FFF2-40B4-BE49-F238E27FC236}">
                    <a16:creationId xmlns:a16="http://schemas.microsoft.com/office/drawing/2014/main" id="{01D3D6F6-2FC9-43A3-B250-6A2D0440041A}"/>
                  </a:ext>
                </a:extLst>
              </p:cNvPr>
              <p:cNvCxnSpPr>
                <a:cxnSpLocks/>
              </p:cNvCxnSpPr>
              <p:nvPr/>
            </p:nvCxnSpPr>
            <p:spPr bwMode="auto">
              <a:xfrm flipV="1">
                <a:off x="4707125" y="5334000"/>
                <a:ext cx="2828038" cy="272262"/>
              </a:xfrm>
              <a:prstGeom prst="line">
                <a:avLst/>
              </a:prstGeom>
              <a:noFill/>
              <a:ln w="19050" cap="flat" cmpd="sng" algn="ctr">
                <a:solidFill>
                  <a:srgbClr val="0000FF"/>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0BC88B1-12A1-453A-B166-F858B59CFCC8}"/>
                  </a:ext>
                </a:extLst>
              </p:cNvPr>
              <p:cNvCxnSpPr>
                <a:cxnSpLocks/>
              </p:cNvCxnSpPr>
              <p:nvPr/>
            </p:nvCxnSpPr>
            <p:spPr bwMode="auto">
              <a:xfrm>
                <a:off x="4800600" y="5599040"/>
                <a:ext cx="1295400" cy="0"/>
              </a:xfrm>
              <a:prstGeom prst="line">
                <a:avLst/>
              </a:prstGeom>
              <a:noFill/>
              <a:ln w="12700" cap="flat" cmpd="sng" algn="ctr">
                <a:solidFill>
                  <a:srgbClr val="3333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19D07628-7AD8-443B-9C91-40505EAA2C54}"/>
                  </a:ext>
                </a:extLst>
              </p:cNvPr>
              <p:cNvCxnSpPr>
                <a:cxnSpLocks/>
              </p:cNvCxnSpPr>
              <p:nvPr/>
            </p:nvCxnSpPr>
            <p:spPr bwMode="auto">
              <a:xfrm flipH="1" flipV="1">
                <a:off x="6095337" y="5495014"/>
                <a:ext cx="663" cy="104026"/>
              </a:xfrm>
              <a:prstGeom prst="line">
                <a:avLst/>
              </a:prstGeom>
              <a:noFill/>
              <a:ln w="12700" cap="flat" cmpd="sng" algn="ctr">
                <a:solidFill>
                  <a:srgbClr val="333300"/>
                </a:solidFill>
                <a:prstDash val="solid"/>
                <a:round/>
                <a:headEnd type="none" w="med" len="med"/>
                <a:tailEnd type="none" w="med" len="med"/>
              </a:ln>
              <a:effectLst/>
            </p:spPr>
          </p:cxn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910B2F2-5A36-4DBE-9286-D17DAD2B22A9}"/>
                      </a:ext>
                    </a:extLst>
                  </p:cNvPr>
                  <p:cNvSpPr txBox="1"/>
                  <p:nvPr/>
                </p:nvSpPr>
                <p:spPr>
                  <a:xfrm>
                    <a:off x="5994624" y="5495014"/>
                    <a:ext cx="736152" cy="5334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𝑙𝑜𝑎𝑑</m:t>
                                  </m:r>
                                </m:sub>
                              </m:sSub>
                            </m:den>
                          </m:f>
                        </m:oMath>
                      </m:oMathPara>
                    </a14:m>
                    <a:endParaRPr lang="en-US" sz="1400" dirty="0"/>
                  </a:p>
                </p:txBody>
              </p:sp>
            </mc:Choice>
            <mc:Fallback>
              <p:sp>
                <p:nvSpPr>
                  <p:cNvPr id="52" name="TextBox 51">
                    <a:extLst>
                      <a:ext uri="{FF2B5EF4-FFF2-40B4-BE49-F238E27FC236}">
                        <a16:creationId xmlns:a16="http://schemas.microsoft.com/office/drawing/2014/main" id="{C910B2F2-5A36-4DBE-9286-D17DAD2B22A9}"/>
                      </a:ext>
                    </a:extLst>
                  </p:cNvPr>
                  <p:cNvSpPr txBox="1">
                    <a:spLocks noRot="1" noChangeAspect="1" noMove="1" noResize="1" noEditPoints="1" noAdjustHandles="1" noChangeArrowheads="1" noChangeShapeType="1" noTextEdit="1"/>
                  </p:cNvSpPr>
                  <p:nvPr/>
                </p:nvSpPr>
                <p:spPr>
                  <a:xfrm>
                    <a:off x="5994624" y="5495014"/>
                    <a:ext cx="736152" cy="533416"/>
                  </a:xfrm>
                  <a:prstGeom prst="rect">
                    <a:avLst/>
                  </a:prstGeom>
                  <a:blipFill>
                    <a:blip r:embed="rId8"/>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981071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Monocrystalline Silicon (mono-</a:t>
            </a:r>
            <a:r>
              <a:rPr lang="en-US" dirty="0" err="1"/>
              <a:t>si</a:t>
            </a:r>
            <a:r>
              <a:rPr lang="en-US" dirty="0"/>
              <a:t>)</a:t>
            </a:r>
          </a:p>
        </p:txBody>
      </p:sp>
      <p:sp>
        <p:nvSpPr>
          <p:cNvPr id="3" name="Content Placeholder 2"/>
          <p:cNvSpPr>
            <a:spLocks noGrp="1"/>
          </p:cNvSpPr>
          <p:nvPr>
            <p:ph idx="1"/>
          </p:nvPr>
        </p:nvSpPr>
        <p:spPr>
          <a:xfrm>
            <a:off x="381000" y="1371600"/>
            <a:ext cx="8001000" cy="4953000"/>
          </a:xfrm>
        </p:spPr>
        <p:txBody>
          <a:bodyPr/>
          <a:lstStyle/>
          <a:p>
            <a:r>
              <a:rPr lang="en-US" sz="2400" dirty="0"/>
              <a:t>Also called crystalline silicon</a:t>
            </a:r>
          </a:p>
          <a:p>
            <a:r>
              <a:rPr lang="en-US" sz="2400" dirty="0"/>
              <a:t>Made out of high grade silicon ingots that are cylindrical in shape</a:t>
            </a:r>
          </a:p>
          <a:p>
            <a:pPr lvl="1"/>
            <a:r>
              <a:rPr lang="en-US" sz="2200" dirty="0"/>
              <a:t>Their edges are cut</a:t>
            </a:r>
          </a:p>
          <a:p>
            <a:pPr lvl="1"/>
            <a:r>
              <a:rPr lang="en-US" sz="2200" dirty="0"/>
              <a:t>Even coloring and uniform look</a:t>
            </a:r>
          </a:p>
          <a:p>
            <a:r>
              <a:rPr lang="en-US" sz="2400" dirty="0"/>
              <a:t>These panels cost more, but have higher </a:t>
            </a:r>
            <a:br>
              <a:rPr lang="en-US" sz="2400" dirty="0"/>
            </a:br>
            <a:r>
              <a:rPr lang="en-US" sz="2400" dirty="0"/>
              <a:t>efficiency and longer life</a:t>
            </a:r>
          </a:p>
          <a:p>
            <a:pPr lvl="1"/>
            <a:r>
              <a:rPr lang="en-US" sz="2000" dirty="0"/>
              <a:t>Ex: SunPower E20 series w/ 20% efficiency</a:t>
            </a:r>
          </a:p>
          <a:p>
            <a:endParaRPr lang="en-US" sz="2400"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30</a:t>
            </a:fld>
            <a:endParaRPr lang="en-US" dirty="0"/>
          </a:p>
        </p:txBody>
      </p:sp>
      <p:sp>
        <p:nvSpPr>
          <p:cNvPr id="5" name="Rectangle 4"/>
          <p:cNvSpPr/>
          <p:nvPr/>
        </p:nvSpPr>
        <p:spPr>
          <a:xfrm>
            <a:off x="990600" y="6400800"/>
            <a:ext cx="7315200" cy="276999"/>
          </a:xfrm>
          <a:prstGeom prst="rect">
            <a:avLst/>
          </a:prstGeom>
        </p:spPr>
        <p:txBody>
          <a:bodyPr wrap="square">
            <a:spAutoFit/>
          </a:bodyPr>
          <a:lstStyle/>
          <a:p>
            <a:pPr marL="0" indent="0">
              <a:buNone/>
            </a:pPr>
            <a:r>
              <a:rPr lang="en-US" sz="1200" dirty="0"/>
              <a:t>Image: http://solargaincommercial.com.au/sites/default/files/sunpower-solar-power-module.png</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957" y="2514600"/>
            <a:ext cx="294208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466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Polycrystalline Silicon (p-Si) or Multi-</a:t>
            </a:r>
            <a:r>
              <a:rPr lang="en-US" dirty="0" err="1"/>
              <a:t>cyrstalline</a:t>
            </a:r>
            <a:r>
              <a:rPr lang="en-US" dirty="0"/>
              <a:t> Silicon (mc-Si)</a:t>
            </a:r>
          </a:p>
        </p:txBody>
      </p:sp>
      <p:sp>
        <p:nvSpPr>
          <p:cNvPr id="3" name="Content Placeholder 2"/>
          <p:cNvSpPr>
            <a:spLocks noGrp="1"/>
          </p:cNvSpPr>
          <p:nvPr>
            <p:ph idx="1"/>
          </p:nvPr>
        </p:nvSpPr>
        <p:spPr>
          <a:xfrm>
            <a:off x="304800" y="1524000"/>
            <a:ext cx="8001000" cy="4038600"/>
          </a:xfrm>
        </p:spPr>
        <p:txBody>
          <a:bodyPr/>
          <a:lstStyle/>
          <a:p>
            <a:r>
              <a:rPr lang="en-US" sz="2400" dirty="0"/>
              <a:t>Oldest of the commercial PV panels</a:t>
            </a:r>
          </a:p>
          <a:p>
            <a:r>
              <a:rPr lang="en-US" sz="2400" dirty="0"/>
              <a:t>Silicon is melted and poured into square molds</a:t>
            </a:r>
          </a:p>
          <a:p>
            <a:pPr lvl="1"/>
            <a:r>
              <a:rPr lang="en-US" sz="2200" dirty="0"/>
              <a:t>Result is square wafers, with no side cuts</a:t>
            </a:r>
          </a:p>
          <a:p>
            <a:pPr lvl="1"/>
            <a:r>
              <a:rPr lang="en-US" sz="2200" dirty="0"/>
              <a:t>Speckled appearance</a:t>
            </a:r>
          </a:p>
          <a:p>
            <a:r>
              <a:rPr lang="en-US" sz="2400" dirty="0"/>
              <a:t>Advantages: </a:t>
            </a:r>
          </a:p>
          <a:p>
            <a:pPr lvl="1"/>
            <a:r>
              <a:rPr lang="en-US" sz="2200" dirty="0"/>
              <a:t>Less expensive</a:t>
            </a:r>
          </a:p>
          <a:p>
            <a:pPr lvl="1"/>
            <a:r>
              <a:rPr lang="en-US" sz="2200" dirty="0"/>
              <a:t>less waste</a:t>
            </a:r>
          </a:p>
          <a:p>
            <a:r>
              <a:rPr lang="en-US" sz="2400" dirty="0"/>
              <a:t>Disadvantage: </a:t>
            </a:r>
          </a:p>
          <a:p>
            <a:pPr lvl="1"/>
            <a:r>
              <a:rPr lang="en-US" sz="2200" dirty="0"/>
              <a:t>lower efficiency (13-16%)</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31</a:t>
            </a:fld>
            <a:endParaRPr lang="en-US" dirty="0"/>
          </a:p>
        </p:txBody>
      </p:sp>
      <p:sp>
        <p:nvSpPr>
          <p:cNvPr id="5" name="Rectangle 4"/>
          <p:cNvSpPr/>
          <p:nvPr/>
        </p:nvSpPr>
        <p:spPr>
          <a:xfrm>
            <a:off x="457200" y="6096000"/>
            <a:ext cx="5638800" cy="307777"/>
          </a:xfrm>
          <a:prstGeom prst="rect">
            <a:avLst/>
          </a:prstGeom>
        </p:spPr>
        <p:txBody>
          <a:bodyPr wrap="square">
            <a:spAutoFit/>
          </a:bodyPr>
          <a:lstStyle/>
          <a:p>
            <a:r>
              <a:rPr lang="en-US" sz="1400" dirty="0"/>
              <a:t>Image: http://dev.msbs.net/Portals/0/images/PolycrystallineSolarPanel.jpg</a:t>
            </a:r>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772" y="2971800"/>
            <a:ext cx="33591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89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Thin-Film Solar Cells</a:t>
            </a:r>
          </a:p>
        </p:txBody>
      </p:sp>
      <p:sp>
        <p:nvSpPr>
          <p:cNvPr id="3" name="Content Placeholder 2"/>
          <p:cNvSpPr>
            <a:spLocks noGrp="1"/>
          </p:cNvSpPr>
          <p:nvPr>
            <p:ph idx="1"/>
          </p:nvPr>
        </p:nvSpPr>
        <p:spPr>
          <a:xfrm>
            <a:off x="365760" y="1280159"/>
            <a:ext cx="8473440" cy="4966007"/>
          </a:xfrm>
        </p:spPr>
        <p:txBody>
          <a:bodyPr/>
          <a:lstStyle/>
          <a:p>
            <a:r>
              <a:rPr lang="en-US" sz="2400" dirty="0"/>
              <a:t>Thin-film solar cells are created by depositing one or more layers of material onto the substrate</a:t>
            </a:r>
          </a:p>
          <a:p>
            <a:pPr lvl="1"/>
            <a:r>
              <a:rPr lang="en-US" sz="2200" dirty="0"/>
              <a:t>Examples include amorphous silicon (a-Si), gallium arsenide (</a:t>
            </a:r>
            <a:r>
              <a:rPr lang="en-US" sz="2200" dirty="0" err="1"/>
              <a:t>GaAs</a:t>
            </a:r>
            <a:r>
              <a:rPr lang="en-US" sz="2200" dirty="0"/>
              <a:t>), cadmium telluride (</a:t>
            </a:r>
            <a:r>
              <a:rPr lang="en-US" sz="2200" dirty="0" err="1"/>
              <a:t>CdTe</a:t>
            </a:r>
            <a:r>
              <a:rPr lang="en-US" sz="2200" dirty="0"/>
              <a:t>), copper indium gallium selenide (CIS)</a:t>
            </a:r>
          </a:p>
          <a:p>
            <a:r>
              <a:rPr lang="en-US" sz="2400" dirty="0"/>
              <a:t>Advantages are that they are simple to mass produce, have a uniform appearance, </a:t>
            </a:r>
            <a:br>
              <a:rPr lang="en-US" sz="2400" dirty="0"/>
            </a:br>
            <a:r>
              <a:rPr lang="en-US" sz="2400" dirty="0"/>
              <a:t>and can be flexible</a:t>
            </a:r>
          </a:p>
          <a:p>
            <a:r>
              <a:rPr lang="en-US" sz="2400" dirty="0"/>
              <a:t>Disadvantages are they are not </a:t>
            </a:r>
            <a:br>
              <a:rPr lang="en-US" sz="2400" dirty="0"/>
            </a:br>
            <a:r>
              <a:rPr lang="en-US" sz="2400" dirty="0"/>
              <a:t>very efficient, and may </a:t>
            </a:r>
            <a:br>
              <a:rPr lang="en-US" sz="2400" dirty="0"/>
            </a:br>
            <a:r>
              <a:rPr lang="en-US" sz="2400" dirty="0"/>
              <a:t>degrade faster</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32</a:t>
            </a:fld>
            <a:endParaRPr lang="en-US" dirty="0"/>
          </a:p>
        </p:txBody>
      </p:sp>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690" y="39624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6246167"/>
            <a:ext cx="4572000" cy="461665"/>
          </a:xfrm>
          <a:prstGeom prst="rect">
            <a:avLst/>
          </a:prstGeom>
        </p:spPr>
        <p:txBody>
          <a:bodyPr>
            <a:spAutoFit/>
          </a:bodyPr>
          <a:lstStyle/>
          <a:p>
            <a:r>
              <a:rPr lang="en-US" sz="1200" dirty="0"/>
              <a:t>Image: http://www.thesolarco.com/images/Why-Choose-Monocrystalline-Technology_amorphous.jpg</a:t>
            </a:r>
          </a:p>
        </p:txBody>
      </p:sp>
    </p:spTree>
    <p:extLst>
      <p:ext uri="{BB962C8B-B14F-4D97-AF65-F5344CB8AC3E}">
        <p14:creationId xmlns:p14="http://schemas.microsoft.com/office/powerpoint/2010/main" val="345326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lstStyle/>
          <a:p>
            <a:r>
              <a:rPr lang="en-US" sz="2800" dirty="0">
                <a:solidFill>
                  <a:srgbClr val="008100"/>
                </a:solidFill>
                <a:latin typeface="Helvetica" charset="0"/>
              </a:rPr>
              <a:t>Many Different PV cell Materials</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3</a:t>
            </a:fld>
            <a:endParaRPr lang="en-US" dirty="0"/>
          </a:p>
        </p:txBody>
      </p:sp>
      <p:pic>
        <p:nvPicPr>
          <p:cNvPr id="5" name="Picture 4" descr="A picture containing text, map&#10;&#10;Description generated with very high confidence">
            <a:extLst>
              <a:ext uri="{FF2B5EF4-FFF2-40B4-BE49-F238E27FC236}">
                <a16:creationId xmlns:a16="http://schemas.microsoft.com/office/drawing/2014/main" id="{8F989EEB-1820-45DB-872B-5E76E9437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99" y="1371600"/>
            <a:ext cx="8532101" cy="4725532"/>
          </a:xfrm>
          <a:prstGeom prst="rect">
            <a:avLst/>
          </a:prstGeom>
        </p:spPr>
      </p:pic>
      <p:sp>
        <p:nvSpPr>
          <p:cNvPr id="6" name="Rectangle 5">
            <a:extLst>
              <a:ext uri="{FF2B5EF4-FFF2-40B4-BE49-F238E27FC236}">
                <a16:creationId xmlns:a16="http://schemas.microsoft.com/office/drawing/2014/main" id="{4E01EC2A-31D8-43CB-A264-BE14EE6F80BF}"/>
              </a:ext>
            </a:extLst>
          </p:cNvPr>
          <p:cNvSpPr/>
          <p:nvPr/>
        </p:nvSpPr>
        <p:spPr>
          <a:xfrm>
            <a:off x="838200" y="6260627"/>
            <a:ext cx="7086600" cy="824841"/>
          </a:xfrm>
          <a:prstGeom prst="rect">
            <a:avLst/>
          </a:prstGeom>
        </p:spPr>
        <p:txBody>
          <a:bodyPr wrap="square">
            <a:spAutoFit/>
          </a:bodyPr>
          <a:lstStyle/>
          <a:p>
            <a:r>
              <a:rPr lang="en-US" sz="1400" dirty="0">
                <a:latin typeface="Arial" panose="020B0604020202020204" pitchFamily="34" charset="0"/>
              </a:rPr>
              <a:t>Courtesy of the National Renewable Energy Laboratory, Golden, CO.</a:t>
            </a:r>
          </a:p>
          <a:p>
            <a:r>
              <a:rPr lang="en-US" sz="1400" dirty="0">
                <a:latin typeface="Arial" panose="020B0604020202020204" pitchFamily="34" charset="0"/>
                <a:hlinkClick r:id="rId4"/>
              </a:rPr>
              <a:t>https://www.nrel.gov/pv/assets/images/efficiency-chart.png</a:t>
            </a:r>
            <a:r>
              <a:rPr lang="en-US" sz="1400" dirty="0">
                <a:latin typeface="Arial" panose="020B0604020202020204" pitchFamily="34" charset="0"/>
              </a:rPr>
              <a:t>  accessed 9 Feb 18</a:t>
            </a:r>
          </a:p>
          <a:p>
            <a:endParaRPr lang="en-US" sz="1400" dirty="0">
              <a:effectLst/>
              <a:latin typeface="Arial" panose="020B0604020202020204" pitchFamily="34" charset="0"/>
            </a:endParaRPr>
          </a:p>
        </p:txBody>
      </p:sp>
      <p:sp>
        <p:nvSpPr>
          <p:cNvPr id="4" name="Rectangle 3">
            <a:extLst>
              <a:ext uri="{FF2B5EF4-FFF2-40B4-BE49-F238E27FC236}">
                <a16:creationId xmlns:a16="http://schemas.microsoft.com/office/drawing/2014/main" id="{4AB9C3AE-A818-4728-BFA8-2F36A5D64184}"/>
              </a:ext>
            </a:extLst>
          </p:cNvPr>
          <p:cNvSpPr/>
          <p:nvPr/>
        </p:nvSpPr>
        <p:spPr>
          <a:xfrm>
            <a:off x="444751" y="1306495"/>
            <a:ext cx="4343400" cy="2234458"/>
          </a:xfrm>
          <a:prstGeom prst="rect">
            <a:avLst/>
          </a:prstGeom>
          <a:solidFill>
            <a:schemeClr val="bg1"/>
          </a:solidFill>
        </p:spPr>
        <p:txBody>
          <a:bodyPr wrap="square">
            <a:spAutoFit/>
          </a:bodyPr>
          <a:lstStyle/>
          <a:p>
            <a:r>
              <a:rPr lang="en-US" sz="2400" dirty="0"/>
              <a:t>3 Technologies Dominate:</a:t>
            </a:r>
          </a:p>
          <a:p>
            <a:pPr marL="287338" indent="-228600">
              <a:buFont typeface="Arial" panose="020B0604020202020204" pitchFamily="34" charset="0"/>
              <a:buChar char="•"/>
            </a:pPr>
            <a:r>
              <a:rPr lang="en-US" sz="2400" dirty="0"/>
              <a:t>Monocrystalline Si</a:t>
            </a:r>
          </a:p>
          <a:p>
            <a:pPr marL="287338" indent="-228600">
              <a:buFont typeface="Arial" panose="020B0604020202020204" pitchFamily="34" charset="0"/>
              <a:buChar char="•"/>
            </a:pPr>
            <a:r>
              <a:rPr lang="en-US" sz="2400" dirty="0"/>
              <a:t>Polycrystalline Si (p-Si)</a:t>
            </a:r>
          </a:p>
          <a:p>
            <a:pPr marL="287338" indent="-228600">
              <a:buFont typeface="Arial" panose="020B0604020202020204" pitchFamily="34" charset="0"/>
              <a:buChar char="•"/>
            </a:pPr>
            <a:r>
              <a:rPr lang="en-US" sz="2400" dirty="0"/>
              <a:t>Thin Film</a:t>
            </a:r>
          </a:p>
          <a:p>
            <a:pPr marL="58738"/>
            <a:endParaRPr lang="en-US" sz="2400" dirty="0"/>
          </a:p>
        </p:txBody>
      </p:sp>
    </p:spTree>
    <p:extLst>
      <p:ext uri="{BB962C8B-B14F-4D97-AF65-F5344CB8AC3E}">
        <p14:creationId xmlns:p14="http://schemas.microsoft.com/office/powerpoint/2010/main" val="324252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Material Market Share</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4</a:t>
            </a:fld>
            <a:endParaRPr lang="en-US" dirty="0"/>
          </a:p>
        </p:txBody>
      </p:sp>
      <p:sp>
        <p:nvSpPr>
          <p:cNvPr id="5" name="Rectangle 4"/>
          <p:cNvSpPr/>
          <p:nvPr/>
        </p:nvSpPr>
        <p:spPr>
          <a:xfrm>
            <a:off x="685800" y="6400800"/>
            <a:ext cx="6248400" cy="307777"/>
          </a:xfrm>
          <a:prstGeom prst="rect">
            <a:avLst/>
          </a:prstGeom>
        </p:spPr>
        <p:txBody>
          <a:bodyPr wrap="square">
            <a:spAutoFit/>
          </a:bodyPr>
          <a:lstStyle/>
          <a:p>
            <a:r>
              <a:rPr lang="en-US" sz="1400" dirty="0"/>
              <a:t>Source: </a:t>
            </a:r>
            <a:r>
              <a:rPr lang="en-US" sz="1400" dirty="0">
                <a:hlinkClick r:id="rId2"/>
              </a:rPr>
              <a:t>http://www.ise.fraunhofer.de/en</a:t>
            </a:r>
            <a:r>
              <a:rPr lang="en-US" sz="1400" dirty="0"/>
              <a:t>  (Photovoltaics Report, July 2014)</a:t>
            </a:r>
          </a:p>
        </p:txBody>
      </p:sp>
      <p:pic>
        <p:nvPicPr>
          <p:cNvPr id="1187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599" y="1295400"/>
            <a:ext cx="6553201" cy="49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62800" y="2514600"/>
            <a:ext cx="1828800" cy="2308324"/>
          </a:xfrm>
          <a:prstGeom prst="rect">
            <a:avLst/>
          </a:prstGeom>
          <a:solidFill>
            <a:schemeClr val="accent1"/>
          </a:solidFill>
        </p:spPr>
        <p:txBody>
          <a:bodyPr wrap="square" rtlCol="0">
            <a:spAutoFit/>
          </a:bodyPr>
          <a:lstStyle/>
          <a:p>
            <a:r>
              <a:rPr lang="en-US" sz="2400" dirty="0"/>
              <a:t>Note that</a:t>
            </a:r>
            <a:br>
              <a:rPr lang="en-US" sz="2400" dirty="0"/>
            </a:br>
            <a:r>
              <a:rPr lang="en-US" sz="2400" dirty="0"/>
              <a:t>silicon </a:t>
            </a:r>
            <a:br>
              <a:rPr lang="en-US" sz="2400" dirty="0"/>
            </a:br>
            <a:r>
              <a:rPr lang="en-US" sz="2400" dirty="0"/>
              <a:t>continues</a:t>
            </a:r>
            <a:br>
              <a:rPr lang="en-US" sz="2400" dirty="0"/>
            </a:br>
            <a:r>
              <a:rPr lang="en-US" sz="2400" dirty="0"/>
              <a:t>to dominate in market share</a:t>
            </a:r>
          </a:p>
        </p:txBody>
      </p:sp>
    </p:spTree>
    <p:extLst>
      <p:ext uri="{BB962C8B-B14F-4D97-AF65-F5344CB8AC3E}">
        <p14:creationId xmlns:p14="http://schemas.microsoft.com/office/powerpoint/2010/main" val="9942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Single Cell V-I Terminal Relationship</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5</a:t>
            </a:fld>
            <a:endParaRPr lang="en-US" dirty="0"/>
          </a:p>
        </p:txBody>
      </p:sp>
      <p:sp>
        <p:nvSpPr>
          <p:cNvPr id="34" name="TextBox 33"/>
          <p:cNvSpPr txBox="1"/>
          <p:nvPr/>
        </p:nvSpPr>
        <p:spPr>
          <a:xfrm>
            <a:off x="5167591" y="1274252"/>
            <a:ext cx="3786977" cy="2982355"/>
          </a:xfrm>
          <a:prstGeom prst="rect">
            <a:avLst/>
          </a:prstGeom>
          <a:noFill/>
        </p:spPr>
        <p:txBody>
          <a:bodyPr wrap="square" rtlCol="0">
            <a:spAutoFit/>
          </a:bodyPr>
          <a:lstStyle/>
          <a:p>
            <a:r>
              <a:rPr lang="en-US" sz="2400" dirty="0"/>
              <a:t>Assume </a:t>
            </a:r>
          </a:p>
          <a:p>
            <a:pPr lvl="1"/>
            <a:r>
              <a:rPr lang="en-US" sz="2000" i="1" dirty="0"/>
              <a:t>I</a:t>
            </a:r>
            <a:r>
              <a:rPr lang="en-US" sz="2000" i="1" baseline="-25000" dirty="0"/>
              <a:t>0</a:t>
            </a:r>
            <a:r>
              <a:rPr lang="en-US" sz="2000" dirty="0"/>
              <a:t> = 5</a:t>
            </a:r>
            <a:r>
              <a:rPr lang="en-US" sz="2000" dirty="0">
                <a:sym typeface="Symbol"/>
              </a:rPr>
              <a:t>10</a:t>
            </a:r>
            <a:r>
              <a:rPr lang="en-US" sz="2000" baseline="30000" dirty="0">
                <a:sym typeface="Symbol"/>
              </a:rPr>
              <a:t>-11</a:t>
            </a:r>
            <a:r>
              <a:rPr lang="en-US" sz="2000" dirty="0">
                <a:sym typeface="Symbol"/>
              </a:rPr>
              <a:t> A </a:t>
            </a:r>
          </a:p>
          <a:p>
            <a:pPr lvl="1"/>
            <a:r>
              <a:rPr lang="en-US" sz="2000" i="1" dirty="0" err="1">
                <a:sym typeface="Symbol"/>
              </a:rPr>
              <a:t>I</a:t>
            </a:r>
            <a:r>
              <a:rPr lang="en-US" sz="2000" i="1" baseline="-25000" dirty="0" err="1">
                <a:sym typeface="Symbol"/>
              </a:rPr>
              <a:t>sc</a:t>
            </a:r>
            <a:r>
              <a:rPr lang="en-US" sz="2000" i="1" baseline="-25000" dirty="0">
                <a:sym typeface="Symbol"/>
              </a:rPr>
              <a:t> </a:t>
            </a:r>
            <a:r>
              <a:rPr lang="en-US" sz="2000" dirty="0">
                <a:sym typeface="Symbol"/>
              </a:rPr>
              <a:t>= 5A, </a:t>
            </a:r>
          </a:p>
          <a:p>
            <a:pPr lvl="1"/>
            <a:r>
              <a:rPr lang="en-US" sz="2000" dirty="0" err="1"/>
              <a:t>R</a:t>
            </a:r>
            <a:r>
              <a:rPr lang="en-US" sz="2000" baseline="-25000" dirty="0" err="1"/>
              <a:t>p</a:t>
            </a:r>
            <a:r>
              <a:rPr lang="en-US" sz="2000" baseline="-25000" dirty="0"/>
              <a:t> </a:t>
            </a:r>
            <a:r>
              <a:rPr lang="en-US" sz="2000" dirty="0"/>
              <a:t>= 5</a:t>
            </a:r>
            <a:r>
              <a:rPr lang="en-US" sz="2000" dirty="0">
                <a:sym typeface="Symbol"/>
              </a:rPr>
              <a:t>, </a:t>
            </a:r>
          </a:p>
          <a:p>
            <a:pPr lvl="1"/>
            <a:r>
              <a:rPr lang="en-US" sz="2000" dirty="0" err="1">
                <a:sym typeface="Symbol"/>
              </a:rPr>
              <a:t>R</a:t>
            </a:r>
            <a:r>
              <a:rPr lang="en-US" sz="2000" baseline="-25000" dirty="0" err="1">
                <a:sym typeface="Symbol"/>
              </a:rPr>
              <a:t>s</a:t>
            </a:r>
            <a:r>
              <a:rPr lang="en-US" sz="2000" baseline="-25000" dirty="0">
                <a:sym typeface="Symbol"/>
              </a:rPr>
              <a:t> </a:t>
            </a:r>
            <a:r>
              <a:rPr lang="en-US" sz="2000" dirty="0">
                <a:sym typeface="Symbol"/>
              </a:rPr>
              <a:t>= 0.01  </a:t>
            </a:r>
          </a:p>
          <a:p>
            <a:pPr>
              <a:spcBef>
                <a:spcPts val="1800"/>
              </a:spcBef>
            </a:pPr>
            <a:r>
              <a:rPr lang="en-US" sz="2400" dirty="0">
                <a:sym typeface="Symbol"/>
              </a:rPr>
              <a:t>At 25C what is </a:t>
            </a:r>
            <a:r>
              <a:rPr lang="en-US" sz="2400" i="1" dirty="0" err="1">
                <a:sym typeface="Symbol"/>
              </a:rPr>
              <a:t>V</a:t>
            </a:r>
            <a:r>
              <a:rPr lang="en-US" sz="2400" i="1" baseline="-25000" dirty="0" err="1">
                <a:sym typeface="Symbol"/>
              </a:rPr>
              <a:t>oc</a:t>
            </a:r>
            <a:r>
              <a:rPr lang="en-US" sz="2400" dirty="0">
                <a:sym typeface="Symbol"/>
              </a:rPr>
              <a:t>?</a:t>
            </a:r>
          </a:p>
          <a:p>
            <a:r>
              <a:rPr lang="en-US" sz="2400" dirty="0">
                <a:sym typeface="Symbol"/>
              </a:rPr>
              <a:t>   </a:t>
            </a:r>
            <a:endParaRPr lang="en-US" sz="2400" dirty="0"/>
          </a:p>
        </p:txBody>
      </p:sp>
      <p:graphicFrame>
        <p:nvGraphicFramePr>
          <p:cNvPr id="35" name="Object 34"/>
          <p:cNvGraphicFramePr>
            <a:graphicFrameLocks noChangeAspect="1"/>
          </p:cNvGraphicFramePr>
          <p:nvPr>
            <p:extLst>
              <p:ext uri="{D42A27DB-BD31-4B8C-83A1-F6EECF244321}">
                <p14:modId xmlns:p14="http://schemas.microsoft.com/office/powerpoint/2010/main" val="3959291082"/>
              </p:ext>
            </p:extLst>
          </p:nvPr>
        </p:nvGraphicFramePr>
        <p:xfrm>
          <a:off x="5257800" y="3848109"/>
          <a:ext cx="2889706" cy="1361773"/>
        </p:xfrm>
        <a:graphic>
          <a:graphicData uri="http://schemas.openxmlformats.org/presentationml/2006/ole">
            <mc:AlternateContent xmlns:mc="http://schemas.openxmlformats.org/markup-compatibility/2006">
              <mc:Choice xmlns:v="urn:schemas-microsoft-com:vml" Requires="v">
                <p:oleObj spid="_x0000_s124005" name="Equation" r:id="rId3" imgW="1726920" imgH="812520" progId="Equation.DSMT4">
                  <p:embed/>
                </p:oleObj>
              </mc:Choice>
              <mc:Fallback>
                <p:oleObj name="Equation" r:id="rId3" imgW="1726920" imgH="812520" progId="Equation.DSMT4">
                  <p:embed/>
                  <p:pic>
                    <p:nvPicPr>
                      <p:cNvPr id="0" name=""/>
                      <p:cNvPicPr/>
                      <p:nvPr/>
                    </p:nvPicPr>
                    <p:blipFill>
                      <a:blip r:embed="rId4"/>
                      <a:stretch>
                        <a:fillRect/>
                      </a:stretch>
                    </p:blipFill>
                    <p:spPr>
                      <a:xfrm>
                        <a:off x="5257800" y="3848109"/>
                        <a:ext cx="2889706" cy="1361773"/>
                      </a:xfrm>
                      <a:prstGeom prst="rect">
                        <a:avLst/>
                      </a:prstGeom>
                    </p:spPr>
                  </p:pic>
                </p:oleObj>
              </mc:Fallback>
            </mc:AlternateContent>
          </a:graphicData>
        </a:graphic>
      </p:graphicFrame>
      <p:sp>
        <p:nvSpPr>
          <p:cNvPr id="36" name="TextBox 35"/>
          <p:cNvSpPr txBox="1"/>
          <p:nvPr/>
        </p:nvSpPr>
        <p:spPr>
          <a:xfrm>
            <a:off x="303212" y="5124271"/>
            <a:ext cx="7966391" cy="1643527"/>
          </a:xfrm>
          <a:prstGeom prst="rect">
            <a:avLst/>
          </a:prstGeom>
          <a:noFill/>
        </p:spPr>
        <p:txBody>
          <a:bodyPr wrap="square" rtlCol="0">
            <a:spAutoFit/>
          </a:bodyPr>
          <a:lstStyle/>
          <a:p>
            <a:r>
              <a:rPr lang="en-US" sz="2400" dirty="0"/>
              <a:t>Cannot explicitly solve this equation, but an iterative</a:t>
            </a:r>
            <a:br>
              <a:rPr lang="en-US" sz="2400" dirty="0"/>
            </a:br>
            <a:r>
              <a:rPr lang="en-US" sz="2400" dirty="0"/>
              <a:t>solution can be found… choose  </a:t>
            </a:r>
            <a:r>
              <a:rPr lang="en-US" sz="2400" i="1" dirty="0" err="1"/>
              <a:t>V</a:t>
            </a:r>
            <a:r>
              <a:rPr lang="en-US" sz="2400" i="1" baseline="-25000" dirty="0" err="1"/>
              <a:t>d</a:t>
            </a:r>
            <a:r>
              <a:rPr lang="en-US" sz="2400" dirty="0"/>
              <a:t>  </a:t>
            </a:r>
            <a:r>
              <a:rPr lang="en-US" sz="2400" i="1" dirty="0"/>
              <a:t>and</a:t>
            </a:r>
            <a:r>
              <a:rPr lang="en-US" sz="2400" dirty="0"/>
              <a:t> solve using Newton's</a:t>
            </a:r>
            <a:br>
              <a:rPr lang="en-US" sz="2400" dirty="0"/>
            </a:br>
            <a:r>
              <a:rPr lang="en-US" sz="2400" dirty="0"/>
              <a:t>method).  </a:t>
            </a:r>
          </a:p>
          <a:p>
            <a:pPr lvl="1"/>
            <a:r>
              <a:rPr lang="en-US" sz="2400" dirty="0"/>
              <a:t>Choose </a:t>
            </a:r>
            <a:r>
              <a:rPr lang="en-US" sz="2400" i="1" dirty="0" err="1"/>
              <a:t>V</a:t>
            </a:r>
            <a:r>
              <a:rPr lang="en-US" sz="2400" i="1" baseline="-25000" dirty="0" err="1"/>
              <a:t>d</a:t>
            </a:r>
            <a:r>
              <a:rPr lang="en-US" sz="2400" dirty="0"/>
              <a:t> = 0.65, next iteration is 0.6504.  </a:t>
            </a:r>
          </a:p>
        </p:txBody>
      </p:sp>
      <p:grpSp>
        <p:nvGrpSpPr>
          <p:cNvPr id="3" name="Group 2">
            <a:extLst>
              <a:ext uri="{FF2B5EF4-FFF2-40B4-BE49-F238E27FC236}">
                <a16:creationId xmlns:a16="http://schemas.microsoft.com/office/drawing/2014/main" id="{C0F3287F-5C0E-4075-8E03-8BEF1F06705A}"/>
              </a:ext>
            </a:extLst>
          </p:cNvPr>
          <p:cNvGrpSpPr/>
          <p:nvPr/>
        </p:nvGrpSpPr>
        <p:grpSpPr>
          <a:xfrm>
            <a:off x="381000" y="1335144"/>
            <a:ext cx="4442550" cy="2572716"/>
            <a:chOff x="256024" y="1601047"/>
            <a:chExt cx="4680677" cy="2936997"/>
          </a:xfrm>
        </p:grpSpPr>
        <p:grpSp>
          <p:nvGrpSpPr>
            <p:cNvPr id="5" name="Group 8"/>
            <p:cNvGrpSpPr>
              <a:grpSpLocks/>
            </p:cNvGrpSpPr>
            <p:nvPr/>
          </p:nvGrpSpPr>
          <p:grpSpPr bwMode="auto">
            <a:xfrm>
              <a:off x="256024" y="1601047"/>
              <a:ext cx="4680677" cy="2936997"/>
              <a:chOff x="2881" y="2058"/>
              <a:chExt cx="2591" cy="1732"/>
            </a:xfrm>
          </p:grpSpPr>
          <p:sp>
            <p:nvSpPr>
              <p:cNvPr id="6" name="Rectangle 9"/>
              <p:cNvSpPr>
                <a:spLocks noChangeArrowheads="1"/>
              </p:cNvSpPr>
              <p:nvPr/>
            </p:nvSpPr>
            <p:spPr bwMode="auto">
              <a:xfrm>
                <a:off x="2881" y="2058"/>
                <a:ext cx="2591" cy="1732"/>
              </a:xfrm>
              <a:prstGeom prst="rect">
                <a:avLst/>
              </a:prstGeom>
              <a:solidFill>
                <a:schemeClr val="bg1"/>
              </a:solidFill>
              <a:ln w="38100">
                <a:solidFill>
                  <a:schemeClr val="accent2"/>
                </a:solidFill>
                <a:miter lim="800000"/>
                <a:headEnd/>
                <a:tailEnd/>
              </a:ln>
            </p:spPr>
            <p:txBody>
              <a:bodyPr wrap="none" anchor="ctr"/>
              <a:lstStyle/>
              <a:p>
                <a:pPr eaLnBrk="0" hangingPunct="0"/>
                <a:endParaRPr lang="en-US"/>
              </a:p>
            </p:txBody>
          </p:sp>
          <p:grpSp>
            <p:nvGrpSpPr>
              <p:cNvPr id="7" name="Group 10"/>
              <p:cNvGrpSpPr>
                <a:grpSpLocks noChangeAspect="1"/>
              </p:cNvGrpSpPr>
              <p:nvPr/>
            </p:nvGrpSpPr>
            <p:grpSpPr bwMode="auto">
              <a:xfrm>
                <a:off x="2915" y="2352"/>
                <a:ext cx="2557" cy="1332"/>
                <a:chOff x="936" y="1852"/>
                <a:chExt cx="4260" cy="2219"/>
              </a:xfrm>
            </p:grpSpPr>
            <p:sp>
              <p:nvSpPr>
                <p:cNvPr id="9" name="Rectangle 11"/>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0"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7"/>
                <p:cNvGrpSpPr>
                  <a:grpSpLocks noChangeAspect="1"/>
                </p:cNvGrpSpPr>
                <p:nvPr/>
              </p:nvGrpSpPr>
              <p:grpSpPr bwMode="auto">
                <a:xfrm flipV="1">
                  <a:off x="2314" y="3002"/>
                  <a:ext cx="384" cy="332"/>
                  <a:chOff x="1680" y="1488"/>
                  <a:chExt cx="384" cy="332"/>
                </a:xfrm>
              </p:grpSpPr>
              <p:sp>
                <p:nvSpPr>
                  <p:cNvPr id="32"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a:p>
                </p:txBody>
              </p:sp>
              <p:sp>
                <p:nvSpPr>
                  <p:cNvPr id="33"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20"/>
                <p:cNvGrpSpPr>
                  <a:grpSpLocks noChangeAspect="1"/>
                </p:cNvGrpSpPr>
                <p:nvPr/>
              </p:nvGrpSpPr>
              <p:grpSpPr bwMode="auto">
                <a:xfrm>
                  <a:off x="3760" y="2192"/>
                  <a:ext cx="672" cy="224"/>
                  <a:chOff x="1792" y="2923"/>
                  <a:chExt cx="672" cy="224"/>
                </a:xfrm>
              </p:grpSpPr>
              <p:sp>
                <p:nvSpPr>
                  <p:cNvPr id="30" name="Rectangle 21"/>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1" name="Freeform 22"/>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 name="Group 23"/>
                <p:cNvGrpSpPr>
                  <a:grpSpLocks noChangeAspect="1"/>
                </p:cNvGrpSpPr>
                <p:nvPr/>
              </p:nvGrpSpPr>
              <p:grpSpPr bwMode="auto">
                <a:xfrm rot="-5400000">
                  <a:off x="4425" y="3056"/>
                  <a:ext cx="672" cy="224"/>
                  <a:chOff x="1792" y="2923"/>
                  <a:chExt cx="672" cy="224"/>
                </a:xfrm>
              </p:grpSpPr>
              <p:sp>
                <p:nvSpPr>
                  <p:cNvPr id="28" name="Rectangle 24"/>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29" name="Freeform 25"/>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26"/>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27"/>
                <p:cNvGrpSpPr>
                  <a:grpSpLocks noChangeAspect="1"/>
                </p:cNvGrpSpPr>
                <p:nvPr/>
              </p:nvGrpSpPr>
              <p:grpSpPr bwMode="auto">
                <a:xfrm rot="-5400000">
                  <a:off x="3100" y="3056"/>
                  <a:ext cx="672" cy="224"/>
                  <a:chOff x="1792" y="2923"/>
                  <a:chExt cx="672" cy="224"/>
                </a:xfrm>
              </p:grpSpPr>
              <p:sp>
                <p:nvSpPr>
                  <p:cNvPr id="26" name="Rectangle 28"/>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27" name="Freeform 29"/>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6" name="Text Box 30"/>
                <p:cNvSpPr txBox="1">
                  <a:spLocks noChangeAspect="1" noChangeArrowheads="1"/>
                </p:cNvSpPr>
                <p:nvPr/>
              </p:nvSpPr>
              <p:spPr bwMode="auto">
                <a:xfrm rot="16200000">
                  <a:off x="565" y="2817"/>
                  <a:ext cx="1225"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400" dirty="0">
                      <a:latin typeface="Helvetica" charset="0"/>
                    </a:rPr>
                    <a:t>Photocurrent source</a:t>
                  </a:r>
                </a:p>
              </p:txBody>
            </p:sp>
            <p:sp>
              <p:nvSpPr>
                <p:cNvPr id="17" name="Text Box 32"/>
                <p:cNvSpPr txBox="1">
                  <a:spLocks noChangeAspect="1" noChangeArrowheads="1"/>
                </p:cNvSpPr>
                <p:nvPr/>
              </p:nvSpPr>
              <p:spPr bwMode="auto">
                <a:xfrm rot="16200000">
                  <a:off x="2979" y="3009"/>
                  <a:ext cx="53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R</a:t>
                  </a:r>
                  <a:r>
                    <a:rPr lang="en-US" sz="1400" baseline="-25000">
                      <a:latin typeface="Helvetica" charset="0"/>
                    </a:rPr>
                    <a:t>P</a:t>
                  </a:r>
                </a:p>
              </p:txBody>
            </p:sp>
            <p:sp>
              <p:nvSpPr>
                <p:cNvPr id="18" name="Text Box 33"/>
                <p:cNvSpPr txBox="1">
                  <a:spLocks noChangeAspect="1" noChangeArrowheads="1"/>
                </p:cNvSpPr>
                <p:nvPr/>
              </p:nvSpPr>
              <p:spPr bwMode="auto">
                <a:xfrm rot="-5400000">
                  <a:off x="4673" y="2946"/>
                  <a:ext cx="7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Load</a:t>
                  </a:r>
                </a:p>
              </p:txBody>
            </p:sp>
            <p:sp>
              <p:nvSpPr>
                <p:cNvPr id="19" name="Text Box 34"/>
                <p:cNvSpPr txBox="1">
                  <a:spLocks noChangeAspect="1" noChangeArrowheads="1"/>
                </p:cNvSpPr>
                <p:nvPr/>
              </p:nvSpPr>
              <p:spPr bwMode="auto">
                <a:xfrm>
                  <a:off x="3900" y="1852"/>
                  <a:ext cx="52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R</a:t>
                  </a:r>
                  <a:r>
                    <a:rPr lang="en-US" sz="1400" baseline="-25000">
                      <a:latin typeface="Helvetica" charset="0"/>
                    </a:rPr>
                    <a:t>s</a:t>
                  </a:r>
                </a:p>
              </p:txBody>
            </p:sp>
            <p:sp>
              <p:nvSpPr>
                <p:cNvPr id="20"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1"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2"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3"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4" name="Text Box 39"/>
                <p:cNvSpPr txBox="1">
                  <a:spLocks noChangeAspect="1" noChangeArrowheads="1"/>
                </p:cNvSpPr>
                <p:nvPr/>
              </p:nvSpPr>
              <p:spPr bwMode="auto">
                <a:xfrm>
                  <a:off x="3741" y="2390"/>
                  <a:ext cx="7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(minimize)</a:t>
                  </a:r>
                </a:p>
              </p:txBody>
            </p:sp>
            <p:sp>
              <p:nvSpPr>
                <p:cNvPr id="25" name="Text Box 40"/>
                <p:cNvSpPr txBox="1">
                  <a:spLocks noChangeAspect="1" noChangeArrowheads="1"/>
                </p:cNvSpPr>
                <p:nvPr/>
              </p:nvSpPr>
              <p:spPr bwMode="auto">
                <a:xfrm rot="-5400000">
                  <a:off x="3277" y="3053"/>
                  <a:ext cx="7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(maximize)</a:t>
                  </a:r>
                </a:p>
              </p:txBody>
            </p:sp>
          </p:grpSp>
          <p:sp>
            <p:nvSpPr>
              <p:cNvPr id="8" name="Text Box 41"/>
              <p:cNvSpPr txBox="1">
                <a:spLocks noChangeArrowheads="1"/>
              </p:cNvSpPr>
              <p:nvPr/>
            </p:nvSpPr>
            <p:spPr bwMode="auto">
              <a:xfrm>
                <a:off x="3400" y="2071"/>
                <a:ext cx="16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latin typeface="Helvetica" charset="0"/>
                  </a:rPr>
                  <a:t>Equivalent Circuit</a:t>
                </a:r>
              </a:p>
            </p:txBody>
          </p:sp>
        </p:grpSp>
        <p:sp>
          <p:nvSpPr>
            <p:cNvPr id="37" name="Rectangle 51">
              <a:extLst>
                <a:ext uri="{FF2B5EF4-FFF2-40B4-BE49-F238E27FC236}">
                  <a16:creationId xmlns:a16="http://schemas.microsoft.com/office/drawing/2014/main" id="{3F3B2F15-B722-4BB9-91DB-463394DD20B3}"/>
                </a:ext>
              </a:extLst>
            </p:cNvPr>
            <p:cNvSpPr>
              <a:spLocks noChangeArrowheads="1"/>
            </p:cNvSpPr>
            <p:nvPr/>
          </p:nvSpPr>
          <p:spPr bwMode="auto">
            <a:xfrm>
              <a:off x="1179137" y="3119736"/>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38" name="Straight Arrow Connector 52">
              <a:extLst>
                <a:ext uri="{FF2B5EF4-FFF2-40B4-BE49-F238E27FC236}">
                  <a16:creationId xmlns:a16="http://schemas.microsoft.com/office/drawing/2014/main" id="{2B8835E4-8AC7-4BBE-A3C3-01D1FEA507B7}"/>
                </a:ext>
              </a:extLst>
            </p:cNvPr>
            <p:cNvCxnSpPr>
              <a:cxnSpLocks noChangeShapeType="1"/>
            </p:cNvCxnSpPr>
            <p:nvPr/>
          </p:nvCxnSpPr>
          <p:spPr bwMode="auto">
            <a:xfrm>
              <a:off x="1293437" y="3211811"/>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39" name="TextBox 52">
              <a:extLst>
                <a:ext uri="{FF2B5EF4-FFF2-40B4-BE49-F238E27FC236}">
                  <a16:creationId xmlns:a16="http://schemas.microsoft.com/office/drawing/2014/main" id="{FA0DB606-EE50-4CEF-8ACC-BE3C55FE0D1A}"/>
                </a:ext>
              </a:extLst>
            </p:cNvPr>
            <p:cNvSpPr txBox="1">
              <a:spLocks noChangeArrowheads="1"/>
            </p:cNvSpPr>
            <p:nvPr/>
          </p:nvSpPr>
          <p:spPr bwMode="auto">
            <a:xfrm>
              <a:off x="779605" y="2589296"/>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i="1" dirty="0" err="1"/>
                <a:t>I</a:t>
              </a:r>
              <a:r>
                <a:rPr lang="en-US" sz="2400" b="1" i="1" baseline="-25000" dirty="0" err="1"/>
                <a:t>sc</a:t>
              </a:r>
              <a:endParaRPr lang="en-US" sz="2400" b="1" i="1" baseline="-25000" dirty="0"/>
            </a:p>
          </p:txBody>
        </p:sp>
      </p:grpSp>
    </p:spTree>
    <p:extLst>
      <p:ext uri="{BB962C8B-B14F-4D97-AF65-F5344CB8AC3E}">
        <p14:creationId xmlns:p14="http://schemas.microsoft.com/office/powerpoint/2010/main" val="69041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280161"/>
            <a:ext cx="8397240" cy="2606040"/>
          </a:xfrm>
        </p:spPr>
        <p:txBody>
          <a:bodyPr/>
          <a:lstStyle/>
          <a:p>
            <a:pPr marL="0" indent="0">
              <a:buNone/>
            </a:pPr>
            <a:r>
              <a:rPr lang="en-US" sz="2400" dirty="0"/>
              <a:t>To generate the terminal V-I  Curve</a:t>
            </a:r>
          </a:p>
          <a:p>
            <a:pPr marL="398463" lvl="1" indent="-230188"/>
            <a:r>
              <a:rPr lang="en-US" sz="2200" dirty="0"/>
              <a:t>Pick a </a:t>
            </a:r>
            <a:r>
              <a:rPr lang="en-US" sz="2200" i="1" dirty="0" err="1"/>
              <a:t>V</a:t>
            </a:r>
            <a:r>
              <a:rPr lang="en-US" sz="2200" i="1" baseline="-25000" dirty="0" err="1"/>
              <a:t>d</a:t>
            </a:r>
            <a:r>
              <a:rPr lang="en-US" sz="2200" dirty="0"/>
              <a:t> value</a:t>
            </a:r>
          </a:p>
          <a:p>
            <a:pPr marL="398463" lvl="1" indent="-230188"/>
            <a:r>
              <a:rPr lang="en-US" sz="2200" dirty="0"/>
              <a:t>Solve for </a:t>
            </a:r>
            <a:r>
              <a:rPr lang="en-US" sz="2200" i="1" dirty="0"/>
              <a:t>I</a:t>
            </a:r>
            <a:r>
              <a:rPr lang="en-US" sz="2200" i="1" baseline="-25000" dirty="0"/>
              <a:t>d</a:t>
            </a:r>
          </a:p>
          <a:p>
            <a:pPr marL="398463" lvl="1" indent="-230188"/>
            <a:r>
              <a:rPr lang="en-US" sz="2200" dirty="0"/>
              <a:t>Solve of </a:t>
            </a:r>
            <a:r>
              <a:rPr lang="en-US" sz="2200" i="1" dirty="0" err="1"/>
              <a:t>I</a:t>
            </a:r>
            <a:r>
              <a:rPr lang="en-US" sz="2200" i="1" baseline="-25000" dirty="0" err="1"/>
              <a:t>p</a:t>
            </a:r>
            <a:endParaRPr lang="en-US" sz="2200" i="1" baseline="-25000" dirty="0"/>
          </a:p>
          <a:p>
            <a:pPr marL="398463" lvl="1" indent="-230188"/>
            <a:r>
              <a:rPr lang="en-US" sz="2200" dirty="0"/>
              <a:t>I</a:t>
            </a:r>
            <a:r>
              <a:rPr lang="en-US" sz="2200" i="1" dirty="0"/>
              <a:t> = </a:t>
            </a:r>
            <a:r>
              <a:rPr lang="en-US" sz="2200" i="1" dirty="0" err="1"/>
              <a:t>I</a:t>
            </a:r>
            <a:r>
              <a:rPr lang="en-US" sz="2200" i="1" baseline="-25000" dirty="0" err="1"/>
              <a:t>sc</a:t>
            </a:r>
            <a:r>
              <a:rPr lang="en-US" sz="2200" i="1" dirty="0"/>
              <a:t> – I</a:t>
            </a:r>
            <a:r>
              <a:rPr lang="en-US" sz="2200" i="1" baseline="-25000" dirty="0"/>
              <a:t>d</a:t>
            </a:r>
            <a:r>
              <a:rPr lang="en-US" sz="2200" i="1" dirty="0"/>
              <a:t> - </a:t>
            </a:r>
            <a:r>
              <a:rPr lang="en-US" sz="2200" i="1" dirty="0" err="1"/>
              <a:t>I</a:t>
            </a:r>
            <a:r>
              <a:rPr lang="en-US" sz="2200" i="1" baseline="-25000" dirty="0" err="1"/>
              <a:t>p</a:t>
            </a:r>
            <a:endParaRPr lang="en-US" sz="2200" i="1" baseline="-25000" dirty="0"/>
          </a:p>
          <a:p>
            <a:pPr marL="398463" lvl="1" indent="-230188"/>
            <a:r>
              <a:rPr lang="en-US" sz="2200" i="1" dirty="0"/>
              <a:t>V = </a:t>
            </a:r>
            <a:r>
              <a:rPr lang="en-US" sz="2200" i="1" dirty="0" err="1"/>
              <a:t>V</a:t>
            </a:r>
            <a:r>
              <a:rPr lang="en-US" sz="2200" i="1" baseline="-25000" dirty="0" err="1"/>
              <a:t>d</a:t>
            </a:r>
            <a:r>
              <a:rPr lang="en-US" sz="2200" i="1" baseline="-25000" dirty="0"/>
              <a:t>  </a:t>
            </a:r>
            <a:r>
              <a:rPr lang="en-US" sz="2200" i="1" dirty="0"/>
              <a:t>- </a:t>
            </a:r>
            <a:r>
              <a:rPr lang="en-US" sz="2200" i="1" dirty="0" err="1"/>
              <a:t>R</a:t>
            </a:r>
            <a:r>
              <a:rPr lang="en-US" sz="2200" i="1" baseline="-25000" dirty="0" err="1"/>
              <a:t>s</a:t>
            </a:r>
            <a:r>
              <a:rPr lang="en-US" sz="2200" i="1" dirty="0">
                <a:latin typeface="Times New Roman" panose="02020603050405020304" pitchFamily="18" charset="0"/>
                <a:cs typeface="Times New Roman" panose="02020603050405020304" pitchFamily="18" charset="0"/>
              </a:rPr>
              <a:t>· </a:t>
            </a:r>
            <a:r>
              <a:rPr lang="en-US" sz="2200" i="1" dirty="0"/>
              <a:t>I</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6</a:t>
            </a:fld>
            <a:endParaRPr lang="en-US" dirty="0"/>
          </a:p>
        </p:txBody>
      </p:sp>
      <p:graphicFrame>
        <p:nvGraphicFramePr>
          <p:cNvPr id="34" name="Object 33"/>
          <p:cNvGraphicFramePr>
            <a:graphicFrameLocks noChangeAspect="1"/>
          </p:cNvGraphicFramePr>
          <p:nvPr>
            <p:extLst>
              <p:ext uri="{D42A27DB-BD31-4B8C-83A1-F6EECF244321}">
                <p14:modId xmlns:p14="http://schemas.microsoft.com/office/powerpoint/2010/main" val="825269664"/>
              </p:ext>
            </p:extLst>
          </p:nvPr>
        </p:nvGraphicFramePr>
        <p:xfrm>
          <a:off x="609600" y="4114800"/>
          <a:ext cx="3177312" cy="2111375"/>
        </p:xfrm>
        <a:graphic>
          <a:graphicData uri="http://schemas.openxmlformats.org/presentationml/2006/ole">
            <mc:AlternateContent xmlns:mc="http://schemas.openxmlformats.org/markup-compatibility/2006">
              <mc:Choice xmlns:v="urn:schemas-microsoft-com:vml" Requires="v">
                <p:oleObj spid="_x0000_s125030" name="Equation" r:id="rId3" imgW="1968480" imgH="1307880" progId="Equation.DSMT4">
                  <p:embed/>
                </p:oleObj>
              </mc:Choice>
              <mc:Fallback>
                <p:oleObj name="Equation" r:id="rId3" imgW="1968480" imgH="1307880" progId="Equation.DSMT4">
                  <p:embed/>
                  <p:pic>
                    <p:nvPicPr>
                      <p:cNvPr id="0" name=""/>
                      <p:cNvPicPr/>
                      <p:nvPr/>
                    </p:nvPicPr>
                    <p:blipFill>
                      <a:blip r:embed="rId4"/>
                      <a:stretch>
                        <a:fillRect/>
                      </a:stretch>
                    </p:blipFill>
                    <p:spPr>
                      <a:xfrm>
                        <a:off x="609600" y="4114800"/>
                        <a:ext cx="3177312" cy="211137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3A2C94D-C3CC-4B0E-9A79-CD48A4BA3189}"/>
              </a:ext>
            </a:extLst>
          </p:cNvPr>
          <p:cNvPicPr>
            <a:picLocks noChangeAspect="1"/>
          </p:cNvPicPr>
          <p:nvPr/>
        </p:nvPicPr>
        <p:blipFill>
          <a:blip r:embed="rId5"/>
          <a:stretch>
            <a:fillRect/>
          </a:stretch>
        </p:blipFill>
        <p:spPr>
          <a:xfrm>
            <a:off x="4887469" y="1398862"/>
            <a:ext cx="3545019" cy="2075133"/>
          </a:xfrm>
          <a:prstGeom prst="rect">
            <a:avLst/>
          </a:prstGeom>
        </p:spPr>
      </p:pic>
      <p:sp>
        <p:nvSpPr>
          <p:cNvPr id="64" name="Title 1">
            <a:extLst>
              <a:ext uri="{FF2B5EF4-FFF2-40B4-BE49-F238E27FC236}">
                <a16:creationId xmlns:a16="http://schemas.microsoft.com/office/drawing/2014/main" id="{5884BA1B-8759-41DC-8ADC-4F19EE4200B3}"/>
              </a:ext>
            </a:extLst>
          </p:cNvPr>
          <p:cNvSpPr txBox="1">
            <a:spLocks/>
          </p:cNvSpPr>
          <p:nvPr/>
        </p:nvSpPr>
        <p:spPr bwMode="auto">
          <a:xfrm>
            <a:off x="431488" y="98425"/>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Tx/>
              <a:buSzTx/>
              <a:buFontTx/>
            </a:pPr>
            <a:r>
              <a:rPr lang="en-US" sz="2800" kern="0" dirty="0"/>
              <a:t>Single Cell V-I Terminal Relationship (</a:t>
            </a:r>
            <a:r>
              <a:rPr lang="en-US" sz="2800" kern="0" dirty="0" err="1"/>
              <a:t>cont</a:t>
            </a:r>
            <a:r>
              <a:rPr lang="en-US" sz="2800" kern="0" dirty="0"/>
              <a:t>)</a:t>
            </a:r>
          </a:p>
        </p:txBody>
      </p:sp>
      <p:pic>
        <p:nvPicPr>
          <p:cNvPr id="9" name="Picture 8" descr="A close up of a map&#10;&#10;Description generated with very high confidence">
            <a:extLst>
              <a:ext uri="{FF2B5EF4-FFF2-40B4-BE49-F238E27FC236}">
                <a16:creationId xmlns:a16="http://schemas.microsoft.com/office/drawing/2014/main" id="{CBFFD183-52EE-4889-95D4-CED3DA8204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7469" y="1353049"/>
            <a:ext cx="4218425" cy="5459138"/>
          </a:xfrm>
          <a:prstGeom prst="rect">
            <a:avLst/>
          </a:prstGeom>
        </p:spPr>
      </p:pic>
    </p:spTree>
    <p:extLst>
      <p:ext uri="{BB962C8B-B14F-4D97-AF65-F5344CB8AC3E}">
        <p14:creationId xmlns:p14="http://schemas.microsoft.com/office/powerpoint/2010/main" val="8726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Cells as Building Blocks</a:t>
            </a:r>
          </a:p>
        </p:txBody>
      </p:sp>
      <p:sp>
        <p:nvSpPr>
          <p:cNvPr id="3" name="Content Placeholder 2"/>
          <p:cNvSpPr>
            <a:spLocks noGrp="1"/>
          </p:cNvSpPr>
          <p:nvPr>
            <p:ph idx="1"/>
          </p:nvPr>
        </p:nvSpPr>
        <p:spPr>
          <a:xfrm>
            <a:off x="457200" y="1371600"/>
            <a:ext cx="8458200" cy="3124200"/>
          </a:xfrm>
        </p:spPr>
        <p:txBody>
          <a:bodyPr/>
          <a:lstStyle/>
          <a:p>
            <a:r>
              <a:rPr lang="en-US" sz="2400" dirty="0"/>
              <a:t>Solar cell </a:t>
            </a:r>
            <a:r>
              <a:rPr lang="en-US" sz="2400" i="1" dirty="0" err="1"/>
              <a:t>V</a:t>
            </a:r>
            <a:r>
              <a:rPr lang="en-US" sz="2400" i="1" baseline="-25000" dirty="0" err="1"/>
              <a:t>oc</a:t>
            </a:r>
            <a:r>
              <a:rPr lang="en-US" sz="2400" dirty="0"/>
              <a:t> is ~ 0.6 V </a:t>
            </a:r>
            <a:r>
              <a:rPr lang="en-US" sz="2400" b="1" i="1" dirty="0">
                <a:solidFill>
                  <a:srgbClr val="0000FF"/>
                </a:solidFill>
              </a:rPr>
              <a:t>and</a:t>
            </a:r>
            <a:r>
              <a:rPr lang="en-US" sz="2400" dirty="0"/>
              <a:t>  ~ loaded cell V is ~ 0.5 V 0.5 </a:t>
            </a:r>
          </a:p>
          <a:p>
            <a:r>
              <a:rPr lang="en-US" sz="2400" dirty="0"/>
              <a:t>V is </a:t>
            </a:r>
            <a:r>
              <a:rPr lang="en-US" sz="2400" b="1" i="1" dirty="0">
                <a:solidFill>
                  <a:srgbClr val="C00000"/>
                </a:solidFill>
              </a:rPr>
              <a:t>low</a:t>
            </a:r>
            <a:r>
              <a:rPr lang="en-US" sz="2400" dirty="0"/>
              <a:t> for power applications </a:t>
            </a:r>
            <a:r>
              <a:rPr lang="en-US" sz="2400" b="1" dirty="0">
                <a:solidFill>
                  <a:srgbClr val="C00000"/>
                </a:solidFill>
                <a:sym typeface="Wingdings" panose="05000000000000000000" pitchFamily="2" charset="2"/>
              </a:rPr>
              <a:t> single cell is </a:t>
            </a:r>
            <a:r>
              <a:rPr lang="en-US" sz="2400" dirty="0"/>
              <a:t> impractical</a:t>
            </a:r>
          </a:p>
          <a:p>
            <a:pPr marL="0" indent="0">
              <a:buNone/>
            </a:pPr>
            <a:r>
              <a:rPr lang="en-US" sz="2400" dirty="0"/>
              <a:t> </a:t>
            </a:r>
          </a:p>
          <a:p>
            <a:pPr marL="0" indent="0">
              <a:buNone/>
            </a:pPr>
            <a:r>
              <a:rPr lang="en-US" sz="2400" b="1" dirty="0">
                <a:solidFill>
                  <a:srgbClr val="C00000"/>
                </a:solidFill>
                <a:sym typeface="Wingdings" panose="05000000000000000000" pitchFamily="2" charset="2"/>
              </a:rPr>
              <a:t> W</a:t>
            </a:r>
            <a:r>
              <a:rPr lang="en-US" sz="2400" dirty="0"/>
              <a:t>ire individual cells in series – a </a:t>
            </a:r>
            <a:r>
              <a:rPr lang="en-US" sz="2400" b="1" i="1" dirty="0">
                <a:solidFill>
                  <a:srgbClr val="0000FF"/>
                </a:solidFill>
              </a:rPr>
              <a:t>module</a:t>
            </a:r>
            <a:r>
              <a:rPr lang="en-US" sz="2400" dirty="0"/>
              <a:t> &amp;</a:t>
            </a:r>
          </a:p>
          <a:p>
            <a:pPr marL="400050" lvl="1" indent="0">
              <a:buNone/>
            </a:pPr>
            <a:r>
              <a:rPr lang="en-US" sz="2000" dirty="0"/>
              <a:t>	</a:t>
            </a:r>
            <a:r>
              <a:rPr lang="en-US" dirty="0"/>
              <a:t>encase </a:t>
            </a:r>
            <a:r>
              <a:rPr lang="en-US" b="1" i="1" dirty="0">
                <a:solidFill>
                  <a:srgbClr val="0000FF"/>
                </a:solidFill>
                <a:ea typeface="+mn-ea"/>
                <a:cs typeface="+mn-cs"/>
              </a:rPr>
              <a:t>module</a:t>
            </a:r>
            <a:r>
              <a:rPr lang="en-US" dirty="0"/>
              <a:t> in a tough, weather-resistant package</a:t>
            </a:r>
            <a:endParaRPr lang="en-US" sz="2000" dirty="0"/>
          </a:p>
          <a:p>
            <a:r>
              <a:rPr lang="en-US" sz="2400" dirty="0"/>
              <a:t>Modules are in-turn wired into </a:t>
            </a:r>
            <a:r>
              <a:rPr lang="en-US" sz="2400" b="1" i="1" dirty="0">
                <a:solidFill>
                  <a:srgbClr val="0000FF"/>
                </a:solidFill>
              </a:rPr>
              <a:t>arrays</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24412"/>
            <a:ext cx="7086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7</a:t>
            </a:fld>
            <a:endParaRPr lang="en-US" dirty="0"/>
          </a:p>
        </p:txBody>
      </p:sp>
    </p:spTree>
    <p:extLst>
      <p:ext uri="{BB962C8B-B14F-4D97-AF65-F5344CB8AC3E}">
        <p14:creationId xmlns:p14="http://schemas.microsoft.com/office/powerpoint/2010/main" val="211508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228600"/>
            <a:ext cx="5181600" cy="685800"/>
          </a:xfrm>
        </p:spPr>
        <p:txBody>
          <a:bodyPr/>
          <a:lstStyle/>
          <a:p>
            <a:r>
              <a:rPr lang="en-US" sz="2800" dirty="0"/>
              <a:t>Cells to Modules to Arrays</a:t>
            </a:r>
          </a:p>
        </p:txBody>
      </p:sp>
      <p:sp>
        <p:nvSpPr>
          <p:cNvPr id="31748" name="Text Box 3"/>
          <p:cNvSpPr txBox="1">
            <a:spLocks noChangeArrowheads="1"/>
          </p:cNvSpPr>
          <p:nvPr/>
        </p:nvSpPr>
        <p:spPr bwMode="auto">
          <a:xfrm>
            <a:off x="495300" y="4461184"/>
            <a:ext cx="83820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marL="342900" indent="-342900">
              <a:buFont typeface="Arial" panose="020B0604020202020204" pitchFamily="34" charset="0"/>
              <a:buChar char="•"/>
            </a:pPr>
            <a:r>
              <a:rPr lang="en-US" sz="2400" b="1" dirty="0">
                <a:solidFill>
                  <a:srgbClr val="0000FF"/>
                </a:solidFill>
              </a:rPr>
              <a:t>Modules</a:t>
            </a:r>
            <a:r>
              <a:rPr lang="en-US" sz="2400" dirty="0"/>
              <a:t> </a:t>
            </a:r>
          </a:p>
          <a:p>
            <a:pPr marL="571500" lvl="2" indent="-231775">
              <a:buFont typeface="Times New Roman" panose="02020603050405020304" pitchFamily="18" charset="0"/>
              <a:buChar char="̶"/>
            </a:pPr>
            <a:r>
              <a:rPr lang="en-US" sz="2400" dirty="0"/>
              <a:t>12V module has 36 cells wired in series, each cell ~ 0.5 V</a:t>
            </a:r>
          </a:p>
          <a:p>
            <a:pPr marL="571500" lvl="2" indent="-231775">
              <a:buFont typeface="Times New Roman" panose="02020603050405020304" pitchFamily="18" charset="0"/>
              <a:buChar char="̶"/>
            </a:pPr>
            <a:r>
              <a:rPr lang="en-US" sz="2400" dirty="0"/>
              <a:t>72-cell modules are also common</a:t>
            </a:r>
            <a:endParaRPr lang="en-US" sz="1800" dirty="0"/>
          </a:p>
        </p:txBody>
      </p:sp>
      <p:sp>
        <p:nvSpPr>
          <p:cNvPr id="31749" name="Text Box 3"/>
          <p:cNvSpPr txBox="1">
            <a:spLocks noChangeArrowheads="1"/>
          </p:cNvSpPr>
          <p:nvPr/>
        </p:nvSpPr>
        <p:spPr bwMode="auto">
          <a:xfrm>
            <a:off x="495300" y="5833561"/>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marL="342900" indent="-342900">
              <a:buFont typeface="Arial" panose="020B0604020202020204" pitchFamily="34" charset="0"/>
              <a:buChar char="•"/>
            </a:pPr>
            <a:r>
              <a:rPr lang="en-US" sz="2400" b="1" dirty="0">
                <a:solidFill>
                  <a:srgbClr val="0000FF"/>
                </a:solidFill>
              </a:rPr>
              <a:t>Arrays</a:t>
            </a:r>
            <a:r>
              <a:rPr lang="en-US" sz="2400" dirty="0"/>
              <a:t> – combination of modules connected in series and/or in parallel</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8</a:t>
            </a:fld>
            <a:endParaRPr lang="en-US" dirty="0"/>
          </a:p>
        </p:txBody>
      </p:sp>
      <p:pic>
        <p:nvPicPr>
          <p:cNvPr id="5" name="Picture 4">
            <a:extLst>
              <a:ext uri="{FF2B5EF4-FFF2-40B4-BE49-F238E27FC236}">
                <a16:creationId xmlns:a16="http://schemas.microsoft.com/office/drawing/2014/main" id="{609187D4-5AE7-4911-8472-E5431F49C893}"/>
              </a:ext>
            </a:extLst>
          </p:cNvPr>
          <p:cNvPicPr>
            <a:picLocks noChangeAspect="1"/>
          </p:cNvPicPr>
          <p:nvPr/>
        </p:nvPicPr>
        <p:blipFill>
          <a:blip r:embed="rId3"/>
          <a:stretch>
            <a:fillRect/>
          </a:stretch>
        </p:blipFill>
        <p:spPr>
          <a:xfrm>
            <a:off x="2362200" y="1118684"/>
            <a:ext cx="4486275" cy="2543175"/>
          </a:xfrm>
          <a:prstGeom prst="rect">
            <a:avLst/>
          </a:prstGeom>
        </p:spPr>
      </p:pic>
      <p:sp>
        <p:nvSpPr>
          <p:cNvPr id="6" name="Rectangle 5">
            <a:extLst>
              <a:ext uri="{FF2B5EF4-FFF2-40B4-BE49-F238E27FC236}">
                <a16:creationId xmlns:a16="http://schemas.microsoft.com/office/drawing/2014/main" id="{37F86349-DD3F-485D-9EBD-E079A23977EE}"/>
              </a:ext>
            </a:extLst>
          </p:cNvPr>
          <p:cNvSpPr/>
          <p:nvPr/>
        </p:nvSpPr>
        <p:spPr>
          <a:xfrm>
            <a:off x="2093688" y="3772628"/>
            <a:ext cx="5334000" cy="775597"/>
          </a:xfrm>
          <a:prstGeom prst="rect">
            <a:avLst/>
          </a:prstGeom>
        </p:spPr>
        <p:txBody>
          <a:bodyPr wrap="square">
            <a:spAutoFit/>
          </a:bodyPr>
          <a:lstStyle/>
          <a:p>
            <a:pPr algn="ctr"/>
            <a:r>
              <a:rPr lang="en-US" sz="1800" dirty="0">
                <a:solidFill>
                  <a:srgbClr val="000000"/>
                </a:solidFill>
              </a:rPr>
              <a:t>FIGURE 5.33 Photovoltaic cells, modules, and arrays.</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cSld>
  <p:clrMapOvr>
    <a:masterClrMapping/>
  </p:clrMapOvr>
  <p:transition spd="slow"/>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7234</TotalTime>
  <Words>1684</Words>
  <Application>Microsoft Office PowerPoint</Application>
  <PresentationFormat>On-screen Show (4:3)</PresentationFormat>
  <Paragraphs>282</Paragraphs>
  <Slides>33</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4" baseType="lpstr">
      <vt:lpstr>Arial</vt:lpstr>
      <vt:lpstr>Calibri</vt:lpstr>
      <vt:lpstr>Cambria Math</vt:lpstr>
      <vt:lpstr>Helvetica</vt:lpstr>
      <vt:lpstr>Symbol</vt:lpstr>
      <vt:lpstr>Times New Roman</vt:lpstr>
      <vt:lpstr>Wingdings</vt:lpstr>
      <vt:lpstr>Capsules</vt:lpstr>
      <vt:lpstr>Equation</vt:lpstr>
      <vt:lpstr>CorelDRAW</vt:lpstr>
      <vt:lpstr>CorelDRAW X8 Graphic</vt:lpstr>
      <vt:lpstr>ECE 333  Green Energy Systems</vt:lpstr>
      <vt:lpstr>Announcements</vt:lpstr>
      <vt:lpstr>Problem 4.11 (Section 4.13)</vt:lpstr>
      <vt:lpstr>Many Different PV cell Materials</vt:lpstr>
      <vt:lpstr>PV Material Market Share</vt:lpstr>
      <vt:lpstr>Single Cell V-I Terminal Relationship</vt:lpstr>
      <vt:lpstr>PowerPoint Presentation</vt:lpstr>
      <vt:lpstr>Cells as Building Blocks</vt:lpstr>
      <vt:lpstr>Cells to Modules to Arrays</vt:lpstr>
      <vt:lpstr>Module w/ “Simple Cell” Model</vt:lpstr>
      <vt:lpstr>Module with “Simple Cell” Model</vt:lpstr>
      <vt:lpstr>Module w/ “Parallel-Only” Cell Model</vt:lpstr>
      <vt:lpstr>Module Example</vt:lpstr>
      <vt:lpstr>Module with General Cell Model</vt:lpstr>
      <vt:lpstr>Module w/ “General Cell” Model</vt:lpstr>
      <vt:lpstr>Module Example Continued:  V-I Curve</vt:lpstr>
      <vt:lpstr>Cells Wired to form Modules</vt:lpstr>
      <vt:lpstr>Cells Wired to form Modules</vt:lpstr>
      <vt:lpstr>Standard Test Conditions</vt:lpstr>
      <vt:lpstr>Impact of Temperature and Insolation</vt:lpstr>
      <vt:lpstr>PV Module Shading</vt:lpstr>
      <vt:lpstr>Shading Impact on Output Voltage</vt:lpstr>
      <vt:lpstr>Voltage Output w/ Shading –  VSH</vt:lpstr>
      <vt:lpstr>Voltage Output w/ Shading –  Example</vt:lpstr>
      <vt:lpstr>Voltage Output w/ Shading –  Example (cont)</vt:lpstr>
      <vt:lpstr>PV Module Operating Point</vt:lpstr>
      <vt:lpstr>Shading Example 2</vt:lpstr>
      <vt:lpstr>Shading Mitigation</vt:lpstr>
      <vt:lpstr>Bypass Diode Impact on Module</vt:lpstr>
      <vt:lpstr>PV Module Operating Point</vt:lpstr>
      <vt:lpstr>Monocrystalline Silicon (mono-si)</vt:lpstr>
      <vt:lpstr>Polycrystalline Silicon (p-Si) or Multi-cyrstalline Silicon (mc-Si)</vt:lpstr>
      <vt:lpstr>Thin-Film Solar Cells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Karl Reinhard</cp:lastModifiedBy>
  <cp:revision>614</cp:revision>
  <dcterms:created xsi:type="dcterms:W3CDTF">2000-05-11T14:27:08Z</dcterms:created>
  <dcterms:modified xsi:type="dcterms:W3CDTF">2018-02-20T21:49:13Z</dcterms:modified>
</cp:coreProperties>
</file>